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93" r:id="rId3"/>
    <p:sldId id="311" r:id="rId4"/>
    <p:sldId id="312" r:id="rId5"/>
    <p:sldId id="280" r:id="rId6"/>
    <p:sldId id="260" r:id="rId7"/>
    <p:sldId id="270" r:id="rId8"/>
    <p:sldId id="262" r:id="rId9"/>
    <p:sldId id="275" r:id="rId10"/>
    <p:sldId id="274" r:id="rId11"/>
    <p:sldId id="277" r:id="rId12"/>
    <p:sldId id="279" r:id="rId13"/>
    <p:sldId id="278" r:id="rId14"/>
    <p:sldId id="281" r:id="rId15"/>
    <p:sldId id="286" r:id="rId16"/>
    <p:sldId id="289" r:id="rId17"/>
    <p:sldId id="288" r:id="rId18"/>
    <p:sldId id="282" r:id="rId19"/>
    <p:sldId id="283" r:id="rId20"/>
    <p:sldId id="285" r:id="rId21"/>
    <p:sldId id="284" r:id="rId22"/>
    <p:sldId id="287" r:id="rId23"/>
    <p:sldId id="291" r:id="rId24"/>
    <p:sldId id="290" r:id="rId25"/>
    <p:sldId id="292" r:id="rId26"/>
    <p:sldId id="313" r:id="rId27"/>
    <p:sldId id="300" r:id="rId28"/>
    <p:sldId id="276" r:id="rId29"/>
    <p:sldId id="303" r:id="rId30"/>
    <p:sldId id="294" r:id="rId31"/>
    <p:sldId id="297" r:id="rId32"/>
    <p:sldId id="302" r:id="rId33"/>
    <p:sldId id="298" r:id="rId34"/>
    <p:sldId id="299" r:id="rId35"/>
    <p:sldId id="296" r:id="rId36"/>
  </p:sldIdLst>
  <p:sldSz cx="9144000" cy="6858000" type="screen4x3"/>
  <p:notesSz cx="9363075" cy="7077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CFD5"/>
    <a:srgbClr val="355973"/>
    <a:srgbClr val="EBB02A"/>
    <a:srgbClr val="333399"/>
    <a:srgbClr val="0033CC"/>
    <a:srgbClr val="4F809D"/>
    <a:srgbClr val="9BC23E"/>
    <a:srgbClr val="E46134"/>
    <a:srgbClr val="59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3" autoAdjust="0"/>
  </p:normalViewPr>
  <p:slideViewPr>
    <p:cSldViewPr>
      <p:cViewPr>
        <p:scale>
          <a:sx n="104" d="100"/>
          <a:sy n="104" d="100"/>
        </p:scale>
        <p:origin x="-90" y="-72"/>
      </p:cViewPr>
      <p:guideLst>
        <p:guide orient="horz" pos="2160"/>
        <p:guide pos="2880"/>
        <p:guide pos="62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810" y="-186"/>
      </p:cViewPr>
      <p:guideLst>
        <p:guide orient="horz" pos="2229"/>
        <p:guide pos="294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57333" cy="3538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r>
              <a:rPr lang="en-US" dirty="0"/>
              <a:t>The Nuts and Bolts of ExComm – </a:t>
            </a:r>
            <a:r>
              <a:rPr lang="en-US" dirty="0" smtClean="0"/>
              <a:t>LocSec Basics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21993"/>
            <a:ext cx="4057333" cy="3538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r>
              <a:rPr lang="en-US" dirty="0"/>
              <a:t>Region 7 LDW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3576" y="6721993"/>
            <a:ext cx="4057333" cy="3538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EAE6484-6A35-4FDC-B9BF-10BD6092A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29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7333" cy="35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741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13063" y="530225"/>
            <a:ext cx="3536950" cy="2654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308" y="3361611"/>
            <a:ext cx="7490460" cy="318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741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21993"/>
            <a:ext cx="4057333" cy="35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741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03576" y="6721993"/>
            <a:ext cx="4057333" cy="35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2BECE1-CBCA-48B2-8685-1EFD93B38C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5639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520ECF-19E2-4F08-909E-1E903D4D05E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D4739-C8DD-46F8-BA2F-B96B7F3BE491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100"/>
          </a:p>
          <a:p>
            <a:endParaRPr lang="en-US" altLang="en-US" sz="1100"/>
          </a:p>
          <a:p>
            <a:endParaRPr lang="en-US" altLang="en-US" sz="10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D4739-C8DD-46F8-BA2F-B96B7F3BE491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100"/>
          </a:p>
          <a:p>
            <a:endParaRPr lang="en-US" altLang="en-US" sz="1100"/>
          </a:p>
          <a:p>
            <a:endParaRPr lang="en-US" altLang="en-US" sz="10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D4739-C8DD-46F8-BA2F-B96B7F3BE491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100"/>
          </a:p>
          <a:p>
            <a:endParaRPr lang="en-US" altLang="en-US" sz="1100"/>
          </a:p>
          <a:p>
            <a:endParaRPr lang="en-US" altLang="en-US" sz="10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D4739-C8DD-46F8-BA2F-B96B7F3BE491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100"/>
          </a:p>
          <a:p>
            <a:endParaRPr lang="en-US" altLang="en-US" sz="1100"/>
          </a:p>
          <a:p>
            <a:endParaRPr lang="en-US" altLang="en-US" sz="10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D4739-C8DD-46F8-BA2F-B96B7F3BE491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100" dirty="0"/>
              <a:t>Handout – 2016-2020 Strategic Plan</a:t>
            </a:r>
          </a:p>
          <a:p>
            <a:endParaRPr lang="en-US" altLang="en-US" sz="1100" dirty="0"/>
          </a:p>
          <a:p>
            <a:endParaRPr lang="en-US" altLang="en-US" sz="10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D4739-C8DD-46F8-BA2F-B96B7F3BE491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100"/>
          </a:p>
          <a:p>
            <a:endParaRPr lang="en-US" altLang="en-US" sz="1100"/>
          </a:p>
          <a:p>
            <a:endParaRPr lang="en-US" altLang="en-US" sz="10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D4739-C8DD-46F8-BA2F-B96B7F3BE491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100"/>
          </a:p>
          <a:p>
            <a:endParaRPr lang="en-US" altLang="en-US" sz="1100"/>
          </a:p>
          <a:p>
            <a:endParaRPr lang="en-US" altLang="en-US" sz="10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D4739-C8DD-46F8-BA2F-B96B7F3BE491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100"/>
          </a:p>
          <a:p>
            <a:endParaRPr lang="en-US" altLang="en-US" sz="1100"/>
          </a:p>
          <a:p>
            <a:endParaRPr lang="en-US" altLang="en-US" sz="10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D4739-C8DD-46F8-BA2F-B96B7F3BE491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100" dirty="0"/>
          </a:p>
          <a:p>
            <a:endParaRPr lang="en-US" altLang="en-US" sz="1100" dirty="0"/>
          </a:p>
          <a:p>
            <a:endParaRPr lang="en-US" altLang="en-US" sz="10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D4739-C8DD-46F8-BA2F-B96B7F3BE491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100" dirty="0" smtClean="0"/>
              <a:t>Handout – How to email, upload NLs</a:t>
            </a:r>
            <a:endParaRPr lang="en-US" altLang="en-US" sz="1100" dirty="0"/>
          </a:p>
          <a:p>
            <a:endParaRPr lang="en-US" altLang="en-US" sz="1100" dirty="0"/>
          </a:p>
          <a:p>
            <a:endParaRPr lang="en-US" altLang="en-US" sz="10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D4739-C8DD-46F8-BA2F-B96B7F3BE49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100"/>
          </a:p>
          <a:p>
            <a:endParaRPr lang="en-US" altLang="en-US" sz="1100"/>
          </a:p>
          <a:p>
            <a:endParaRPr lang="en-US" altLang="en-US" sz="10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D4739-C8DD-46F8-BA2F-B96B7F3BE491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100" dirty="0" smtClean="0"/>
              <a:t>Handout –print mailing labels, </a:t>
            </a:r>
            <a:endParaRPr lang="en-US" altLang="en-US" sz="1100" dirty="0"/>
          </a:p>
          <a:p>
            <a:endParaRPr lang="en-US" altLang="en-US" sz="1100" dirty="0"/>
          </a:p>
          <a:p>
            <a:endParaRPr lang="en-US" altLang="en-US" sz="10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D4739-C8DD-46F8-BA2F-B96B7F3BE491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100" dirty="0" smtClean="0"/>
              <a:t>Jane’s pitch</a:t>
            </a:r>
            <a:endParaRPr lang="en-US" altLang="en-US" sz="1100" dirty="0"/>
          </a:p>
          <a:p>
            <a:endParaRPr lang="en-US" altLang="en-US" sz="10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D4739-C8DD-46F8-BA2F-B96B7F3BE491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100" dirty="0"/>
              <a:t>Handout – </a:t>
            </a:r>
            <a:r>
              <a:rPr lang="en-US" altLang="en-US" sz="1100" dirty="0" err="1"/>
              <a:t>Seilor’s</a:t>
            </a:r>
            <a:r>
              <a:rPr lang="en-US" altLang="en-US" sz="1100" dirty="0"/>
              <a:t> “Grievance Procedure” presentation</a:t>
            </a:r>
          </a:p>
          <a:p>
            <a:endParaRPr lang="en-US" altLang="en-US" sz="1100" dirty="0"/>
          </a:p>
          <a:p>
            <a:endParaRPr lang="en-US" altLang="en-US" sz="10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D4739-C8DD-46F8-BA2F-B96B7F3BE491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100"/>
          </a:p>
          <a:p>
            <a:endParaRPr lang="en-US" altLang="en-US" sz="1100"/>
          </a:p>
          <a:p>
            <a:endParaRPr lang="en-US" altLang="en-US" sz="10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D4739-C8DD-46F8-BA2F-B96B7F3BE491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100"/>
          </a:p>
          <a:p>
            <a:endParaRPr lang="en-US" altLang="en-US" sz="1100"/>
          </a:p>
          <a:p>
            <a:endParaRPr lang="en-US" altLang="en-US" sz="10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D4739-C8DD-46F8-BA2F-B96B7F3BE491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100" dirty="0"/>
              <a:t>Handout – Demeter’s “Succession Planning” presentation</a:t>
            </a:r>
          </a:p>
          <a:p>
            <a:endParaRPr lang="en-US" altLang="en-US" sz="1100" dirty="0"/>
          </a:p>
          <a:p>
            <a:endParaRPr lang="en-US" altLang="en-US" sz="1000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D4739-C8DD-46F8-BA2F-B96B7F3BE491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100" dirty="0"/>
              <a:t>Handout – Demeter’s “Succession Planning” presentation</a:t>
            </a:r>
          </a:p>
          <a:p>
            <a:endParaRPr lang="en-US" altLang="en-US" sz="1100" dirty="0"/>
          </a:p>
          <a:p>
            <a:endParaRPr lang="en-US" altLang="en-US" sz="1000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D4739-C8DD-46F8-BA2F-B96B7F3BE491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100"/>
          </a:p>
          <a:p>
            <a:endParaRPr lang="en-US" altLang="en-US" sz="1100"/>
          </a:p>
          <a:p>
            <a:endParaRPr lang="en-US" altLang="en-US" sz="10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D4739-C8DD-46F8-BA2F-B96B7F3BE491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100"/>
          </a:p>
          <a:p>
            <a:endParaRPr lang="en-US" altLang="en-US" sz="1100"/>
          </a:p>
          <a:p>
            <a:endParaRPr lang="en-US" altLang="en-US" sz="10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D4739-C8DD-46F8-BA2F-B96B7F3BE491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100"/>
          </a:p>
          <a:p>
            <a:endParaRPr lang="en-US" altLang="en-US" sz="1100"/>
          </a:p>
          <a:p>
            <a:endParaRPr lang="en-US" altLang="en-US" sz="10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D4739-C8DD-46F8-BA2F-B96B7F3BE491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100"/>
          </a:p>
          <a:p>
            <a:endParaRPr lang="en-US" altLang="en-US" sz="1100"/>
          </a:p>
          <a:p>
            <a:endParaRPr lang="en-US" altLang="en-US" sz="10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D4739-C8DD-46F8-BA2F-B96B7F3BE491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100"/>
          </a:p>
          <a:p>
            <a:endParaRPr lang="en-US" altLang="en-US" sz="1100"/>
          </a:p>
          <a:p>
            <a:endParaRPr lang="en-US" altLang="en-US" sz="10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D4739-C8DD-46F8-BA2F-B96B7F3BE491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100" dirty="0"/>
              <a:t>Handout – “Fast and Effective Business Meetings” extract</a:t>
            </a:r>
          </a:p>
          <a:p>
            <a:endParaRPr lang="en-US" altLang="en-US" sz="1100" dirty="0"/>
          </a:p>
          <a:p>
            <a:endParaRPr lang="en-US" altLang="en-US" sz="1000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D4739-C8DD-46F8-BA2F-B96B7F3BE491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100"/>
          </a:p>
          <a:p>
            <a:endParaRPr lang="en-US" altLang="en-US" sz="1100"/>
          </a:p>
          <a:p>
            <a:endParaRPr lang="en-US" altLang="en-US" sz="10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D4739-C8DD-46F8-BA2F-B96B7F3BE491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100"/>
          </a:p>
          <a:p>
            <a:endParaRPr lang="en-US" altLang="en-US" sz="1100"/>
          </a:p>
          <a:p>
            <a:endParaRPr lang="en-US" altLang="en-US" sz="10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D4739-C8DD-46F8-BA2F-B96B7F3BE491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100"/>
          </a:p>
          <a:p>
            <a:endParaRPr lang="en-US" altLang="en-US" sz="1100"/>
          </a:p>
          <a:p>
            <a:endParaRPr lang="en-US" altLang="en-US" sz="10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D4739-C8DD-46F8-BA2F-B96B7F3BE491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100" dirty="0"/>
              <a:t>Handout – Slaughter’s “Parliamentary Motions Guide”</a:t>
            </a:r>
          </a:p>
          <a:p>
            <a:endParaRPr lang="en-US" altLang="en-US" sz="1100" dirty="0"/>
          </a:p>
          <a:p>
            <a:endParaRPr lang="en-US" altLang="en-US" sz="10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D4739-C8DD-46F8-BA2F-B96B7F3BE491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100"/>
          </a:p>
          <a:p>
            <a:endParaRPr lang="en-US" altLang="en-US" sz="1100"/>
          </a:p>
          <a:p>
            <a:endParaRPr lang="en-US" altLang="en-US" sz="10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D4739-C8DD-46F8-BA2F-B96B7F3BE491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100"/>
          </a:p>
          <a:p>
            <a:endParaRPr lang="en-US" altLang="en-US" sz="1100"/>
          </a:p>
          <a:p>
            <a:endParaRPr lang="en-US" altLang="en-US" sz="10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C3FA40-2B5A-43E5-8122-E12E81C98FAE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50BC59-DCEA-4F9D-ACBE-BD4186612DD1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100"/>
          </a:p>
          <a:p>
            <a:endParaRPr lang="en-US" altLang="en-US" sz="1100"/>
          </a:p>
          <a:p>
            <a:endParaRPr lang="en-US" altLang="en-US" sz="10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3B7167-4391-4B5B-BD61-03554A6B6A1E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45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5471CA-00E3-4E99-85EA-51466D9F2897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100"/>
          </a:p>
          <a:p>
            <a:endParaRPr lang="en-US" altLang="en-US" sz="1100"/>
          </a:p>
          <a:p>
            <a:endParaRPr lang="en-US" altLang="en-US" sz="10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62CB-3771-4E3D-B54A-CF71A9FD85F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544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01388-3048-4B91-BA33-6F4875BE4A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58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76052-E318-49ED-BAD3-797A8FC348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60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AFF74-3E40-49A4-BAB4-3871E9B6A3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482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A371B-7C12-4AAA-BE4D-89118D00E6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13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E58BB-95C0-4D15-BC49-C2A3DB0D3D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04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7206B-AE4B-452A-853B-20054E6BD9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70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38307-7F54-42DE-A9D8-D51D22CBE0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405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97A64-463D-4D35-BEBA-26A9DCF553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287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30126-107C-43CA-8465-84116AEE2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91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B6E29-5112-44B5-B7B6-F5CC4F513C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655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 userDrawn="1"/>
        </p:nvSpPr>
        <p:spPr bwMode="auto">
          <a:xfrm>
            <a:off x="914400" y="1447800"/>
            <a:ext cx="1905000" cy="304800"/>
          </a:xfrm>
          <a:prstGeom prst="rect">
            <a:avLst/>
          </a:prstGeom>
          <a:solidFill>
            <a:srgbClr val="4F80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3"/>
          <p:cNvSpPr>
            <a:spLocks noChangeArrowheads="1"/>
          </p:cNvSpPr>
          <p:nvPr userDrawn="1"/>
        </p:nvSpPr>
        <p:spPr bwMode="auto">
          <a:xfrm>
            <a:off x="914400" y="1600200"/>
            <a:ext cx="1676400" cy="4495800"/>
          </a:xfrm>
          <a:prstGeom prst="rect">
            <a:avLst/>
          </a:prstGeom>
          <a:gradFill flip="none" rotWithShape="1">
            <a:gsLst>
              <a:gs pos="0">
                <a:srgbClr val="CDCFD5"/>
              </a:gs>
              <a:gs pos="100000">
                <a:schemeClr val="bg1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auto">
          <a:xfrm>
            <a:off x="685800" y="6019800"/>
            <a:ext cx="1905000" cy="304800"/>
          </a:xfrm>
          <a:prstGeom prst="rect">
            <a:avLst/>
          </a:prstGeom>
          <a:solidFill>
            <a:srgbClr val="35597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35597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3562CB-3771-4E3D-B54A-CF71A9FD85F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6" name="Picture 12" descr="AML shield logo"/>
          <p:cNvPicPr>
            <a:picLocks noChangeAspect="1" noChangeArrowheads="1"/>
          </p:cNvPicPr>
          <p:nvPr userDrawn="1"/>
        </p:nvPicPr>
        <p:blipFill>
          <a:blip r:embed="rId13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4150"/>
            <a:ext cx="89693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Line 14"/>
          <p:cNvSpPr>
            <a:spLocks noChangeShapeType="1"/>
          </p:cNvSpPr>
          <p:nvPr userDrawn="1"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57150">
            <a:solidFill>
              <a:srgbClr val="59535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59535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1371600" y="381000"/>
            <a:ext cx="723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chemeClr val="bg1"/>
                </a:solidFill>
              </a:rPr>
              <a:t>LocSec Tradecraft</a:t>
            </a:r>
            <a:endParaRPr lang="en-US" altLang="en-US" sz="2400" dirty="0"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localgroups@americanmensa.or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localgroups@americanmensa.or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kl3uqK_cQ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00199"/>
            <a:ext cx="6542532" cy="4718305"/>
          </a:xfrm>
          <a:prstGeom prst="rect">
            <a:avLst/>
          </a:prstGeom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64638" cy="1181100"/>
          </a:xfrm>
          <a:prstGeom prst="rect">
            <a:avLst/>
          </a:prstGeom>
          <a:solidFill>
            <a:srgbClr val="35597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 dirty="0">
                <a:solidFill>
                  <a:srgbClr val="FFFF00"/>
                </a:solidFill>
              </a:rPr>
              <a:t>The Nuts and Bolts Of </a:t>
            </a:r>
            <a:r>
              <a:rPr lang="en-US" altLang="en-US" sz="4400" b="1" dirty="0" smtClean="0">
                <a:solidFill>
                  <a:srgbClr val="FFFF00"/>
                </a:solidFill>
              </a:rPr>
              <a:t>ExComm</a:t>
            </a:r>
            <a:endParaRPr lang="en-US" altLang="en-US" sz="4400" b="1" dirty="0">
              <a:solidFill>
                <a:srgbClr val="FFFF00"/>
              </a:solidFill>
            </a:endParaRPr>
          </a:p>
        </p:txBody>
      </p:sp>
      <p:pic>
        <p:nvPicPr>
          <p:cNvPr id="2055" name="Picture 7" descr="AML shield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5800"/>
            <a:ext cx="1846263" cy="188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76600" y="5029200"/>
            <a:ext cx="266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14400" y="1447800"/>
            <a:ext cx="1905000" cy="304800"/>
          </a:xfrm>
          <a:prstGeom prst="rect">
            <a:avLst/>
          </a:prstGeom>
          <a:solidFill>
            <a:srgbClr val="4F80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14400" y="1600200"/>
            <a:ext cx="1676400" cy="4495800"/>
          </a:xfrm>
          <a:prstGeom prst="rect">
            <a:avLst/>
          </a:prstGeom>
          <a:gradFill flip="none" rotWithShape="1">
            <a:gsLst>
              <a:gs pos="0">
                <a:srgbClr val="CDCFD5"/>
              </a:gs>
              <a:gs pos="100000">
                <a:schemeClr val="bg1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85800" y="6019800"/>
            <a:ext cx="1905000" cy="304800"/>
          </a:xfrm>
          <a:prstGeom prst="rect">
            <a:avLst/>
          </a:prstGeom>
          <a:solidFill>
            <a:srgbClr val="35597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14400" y="1828800"/>
            <a:ext cx="77724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/>
            <a:r>
              <a:rPr lang="en-US" altLang="en-US" sz="4000" b="1" dirty="0" smtClean="0"/>
              <a:t>Ombudsman structure</a:t>
            </a:r>
            <a:endParaRPr lang="en-US" altLang="en-US" sz="4000" b="1" dirty="0"/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 smtClean="0">
                <a:sym typeface="Wingdings" pitchFamily="2" charset="2"/>
              </a:rPr>
              <a:t>Arms-length to AMC, LG </a:t>
            </a:r>
            <a:r>
              <a:rPr lang="en-US" altLang="en-US" sz="3200" dirty="0" err="1" smtClean="0">
                <a:sym typeface="Wingdings" pitchFamily="2" charset="2"/>
              </a:rPr>
              <a:t>ExComms</a:t>
            </a:r>
            <a:endParaRPr lang="en-US" altLang="en-US" sz="3200" dirty="0">
              <a:sym typeface="Wingdings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 smtClean="0">
                <a:sym typeface="Wingdings" pitchFamily="2" charset="2"/>
              </a:rPr>
              <a:t>An attempt to address “the difficult member problem”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 smtClean="0">
                <a:sym typeface="Wingdings" pitchFamily="2" charset="2"/>
              </a:rPr>
              <a:t>Need an expert in mediating disputes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 smtClean="0">
                <a:sym typeface="Wingdings" pitchFamily="2" charset="2"/>
              </a:rPr>
              <a:t>Appointed locally, vetted nationally</a:t>
            </a:r>
            <a:endParaRPr lang="en-US" altLang="en-US" sz="3200" dirty="0">
              <a:sym typeface="Wingdings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altLang="en-US" sz="3200" b="1" dirty="0" smtClean="0">
                <a:solidFill>
                  <a:srgbClr val="FF0000"/>
                </a:solidFill>
                <a:sym typeface="Wingdings" pitchFamily="2" charset="2"/>
              </a:rPr>
              <a:t>You don’t need an Ombudsman until you need an Ombudsman</a:t>
            </a:r>
            <a:endParaRPr lang="en-US" altLang="en-US" sz="3200" b="1" dirty="0">
              <a:sym typeface="Wingdings" pitchFamily="2" charset="2"/>
            </a:endParaRPr>
          </a:p>
          <a:p>
            <a:pPr lvl="1">
              <a:buFont typeface="Wingdings" pitchFamily="2" charset="2"/>
              <a:buChar char="§"/>
            </a:pPr>
            <a:endParaRPr lang="en-US" altLang="en-US" sz="3600" dirty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14400" y="1447800"/>
            <a:ext cx="1905000" cy="304800"/>
          </a:xfrm>
          <a:prstGeom prst="rect">
            <a:avLst/>
          </a:prstGeom>
          <a:solidFill>
            <a:srgbClr val="4F80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14400" y="1600200"/>
            <a:ext cx="1676400" cy="4495800"/>
          </a:xfrm>
          <a:prstGeom prst="rect">
            <a:avLst/>
          </a:prstGeom>
          <a:gradFill flip="none" rotWithShape="1">
            <a:gsLst>
              <a:gs pos="0">
                <a:srgbClr val="CDCFD5"/>
              </a:gs>
              <a:gs pos="100000">
                <a:schemeClr val="bg1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85800" y="6019800"/>
            <a:ext cx="1905000" cy="304800"/>
          </a:xfrm>
          <a:prstGeom prst="rect">
            <a:avLst/>
          </a:prstGeom>
          <a:solidFill>
            <a:srgbClr val="35597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14400" y="1828800"/>
            <a:ext cx="79248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/>
            <a:r>
              <a:rPr lang="en-US" altLang="en-US" sz="4000" b="1" dirty="0" smtClean="0"/>
              <a:t>Media (</a:t>
            </a:r>
            <a:r>
              <a:rPr lang="en-US" altLang="en-US" sz="4000" b="1" dirty="0" err="1" smtClean="0"/>
              <a:t>a.k.a</a:t>
            </a:r>
            <a:r>
              <a:rPr lang="en-US" altLang="en-US" sz="4000" b="1" dirty="0" smtClean="0"/>
              <a:t>, PR)</a:t>
            </a:r>
            <a:endParaRPr lang="en-US" altLang="en-US" sz="4000" b="1" dirty="0"/>
          </a:p>
          <a:p>
            <a:pPr lvl="1">
              <a:buFont typeface="Wingdings" pitchFamily="2" charset="2"/>
              <a:buChar char="§"/>
            </a:pPr>
            <a:r>
              <a:rPr lang="en-US" altLang="en-US" sz="2800" dirty="0" smtClean="0">
                <a:sym typeface="Wingdings" pitchFamily="2" charset="2"/>
              </a:rPr>
              <a:t>LocSec is the designated speaker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800" dirty="0" smtClean="0">
                <a:sym typeface="Wingdings" pitchFamily="2" charset="2"/>
              </a:rPr>
              <a:t>Brag when you can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800" dirty="0" smtClean="0">
                <a:sym typeface="Wingdings" pitchFamily="2" charset="2"/>
              </a:rPr>
              <a:t>Press, TV will come to you when something newsworthy (i.e., bad) happens.  Try to get the right info before they do.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800" dirty="0" smtClean="0">
                <a:solidFill>
                  <a:srgbClr val="FF0000"/>
                </a:solidFill>
                <a:sym typeface="Wingdings" pitchFamily="2" charset="2"/>
              </a:rPr>
              <a:t>In case of crisis, contact National (</a:t>
            </a:r>
            <a:r>
              <a:rPr lang="en-US" sz="2800" dirty="0" smtClean="0">
                <a:solidFill>
                  <a:srgbClr val="FF0000"/>
                </a:solidFill>
              </a:rPr>
              <a:t>817.607.0060 x5512</a:t>
            </a:r>
            <a:r>
              <a:rPr lang="en-US" altLang="en-US" sz="2800" dirty="0" smtClean="0">
                <a:solidFill>
                  <a:srgbClr val="FF0000"/>
                </a:solidFill>
                <a:sym typeface="Wingdings" pitchFamily="2" charset="2"/>
              </a:rPr>
              <a:t>), refer press to them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800" dirty="0" smtClean="0">
                <a:sym typeface="Wingdings" pitchFamily="2" charset="2"/>
              </a:rPr>
              <a:t>Social media is a whole other thing</a:t>
            </a:r>
            <a:endParaRPr lang="en-US" altLang="en-US" sz="36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2865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914400" y="1447800"/>
            <a:ext cx="1905000" cy="304800"/>
          </a:xfrm>
          <a:prstGeom prst="rect">
            <a:avLst/>
          </a:prstGeom>
          <a:solidFill>
            <a:srgbClr val="4F80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14400" y="1600200"/>
            <a:ext cx="1676400" cy="4495800"/>
          </a:xfrm>
          <a:prstGeom prst="rect">
            <a:avLst/>
          </a:prstGeom>
          <a:gradFill flip="none" rotWithShape="1">
            <a:gsLst>
              <a:gs pos="0">
                <a:srgbClr val="CDCFD5"/>
              </a:gs>
              <a:gs pos="100000">
                <a:schemeClr val="bg1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85800" y="6019800"/>
            <a:ext cx="1905000" cy="304800"/>
          </a:xfrm>
          <a:prstGeom prst="rect">
            <a:avLst/>
          </a:prstGeom>
          <a:solidFill>
            <a:srgbClr val="35597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066800" y="1594098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/>
            <a:r>
              <a:rPr lang="en-US" altLang="en-US" sz="3200" b="1" dirty="0" smtClean="0"/>
              <a:t>The Generation Thing…</a:t>
            </a:r>
            <a:endParaRPr lang="en-US" altLang="en-US" sz="3200" dirty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38300" y="2078742"/>
            <a:ext cx="7277100" cy="4093458"/>
          </a:xfrm>
          <a:prstGeom prst="rect">
            <a:avLst/>
          </a:prstGeom>
          <a:solidFill>
            <a:srgbClr val="355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060" y="2066812"/>
            <a:ext cx="7277100" cy="422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14400" y="1447800"/>
            <a:ext cx="1905000" cy="304800"/>
          </a:xfrm>
          <a:prstGeom prst="rect">
            <a:avLst/>
          </a:prstGeom>
          <a:solidFill>
            <a:srgbClr val="4F80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14400" y="1600200"/>
            <a:ext cx="1676400" cy="4495800"/>
          </a:xfrm>
          <a:prstGeom prst="rect">
            <a:avLst/>
          </a:prstGeom>
          <a:gradFill flip="none" rotWithShape="1">
            <a:gsLst>
              <a:gs pos="0">
                <a:srgbClr val="CDCFD5"/>
              </a:gs>
              <a:gs pos="100000">
                <a:schemeClr val="bg1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85800" y="6019800"/>
            <a:ext cx="1905000" cy="304800"/>
          </a:xfrm>
          <a:prstGeom prst="rect">
            <a:avLst/>
          </a:prstGeom>
          <a:solidFill>
            <a:srgbClr val="35597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14400" y="1828800"/>
            <a:ext cx="77724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/>
            <a:r>
              <a:rPr lang="en-US" altLang="en-US" sz="4000" b="1" dirty="0" smtClean="0"/>
              <a:t>LocSec-</a:t>
            </a:r>
            <a:r>
              <a:rPr lang="en-US" altLang="en-US" sz="4000" b="1" dirty="0" err="1" smtClean="0"/>
              <a:t>ing</a:t>
            </a:r>
            <a:r>
              <a:rPr lang="en-US" altLang="en-US" sz="4000" b="1" dirty="0" smtClean="0"/>
              <a:t>, from 300 feet up</a:t>
            </a:r>
            <a:endParaRPr lang="en-US" altLang="en-US" sz="4000" b="1" dirty="0"/>
          </a:p>
          <a:p>
            <a:pPr lvl="1">
              <a:buFont typeface="Wingdings" pitchFamily="2" charset="2"/>
              <a:buChar char="§"/>
            </a:pPr>
            <a:endParaRPr lang="en-US" altLang="en-US" sz="3600" dirty="0">
              <a:sym typeface="Wingdings" pitchFamily="2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647188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914400" y="1447800"/>
            <a:ext cx="1905000" cy="304800"/>
          </a:xfrm>
          <a:prstGeom prst="rect">
            <a:avLst/>
          </a:prstGeom>
          <a:solidFill>
            <a:srgbClr val="4F80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14400" y="1600200"/>
            <a:ext cx="1676400" cy="4495800"/>
          </a:xfrm>
          <a:prstGeom prst="rect">
            <a:avLst/>
          </a:prstGeom>
          <a:gradFill flip="none" rotWithShape="1">
            <a:gsLst>
              <a:gs pos="0">
                <a:srgbClr val="CDCFD5"/>
              </a:gs>
              <a:gs pos="100000">
                <a:schemeClr val="bg1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85800" y="6019800"/>
            <a:ext cx="1905000" cy="304800"/>
          </a:xfrm>
          <a:prstGeom prst="rect">
            <a:avLst/>
          </a:prstGeom>
          <a:solidFill>
            <a:srgbClr val="35597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90" y="2514600"/>
            <a:ext cx="1598202" cy="2133600"/>
          </a:xfrm>
          <a:prstGeom prst="rect">
            <a:avLst/>
          </a:prstGeom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14400" y="1752600"/>
            <a:ext cx="77724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/>
            <a:r>
              <a:rPr lang="en-US" altLang="en-US" sz="4000" b="1" dirty="0" smtClean="0"/>
              <a:t>AMC </a:t>
            </a:r>
            <a:endParaRPr lang="en-US" altLang="en-US" sz="4000" b="1" dirty="0"/>
          </a:p>
          <a:p>
            <a:pPr lvl="1">
              <a:buFont typeface="Wingdings" pitchFamily="2" charset="2"/>
              <a:buChar char="§"/>
            </a:pPr>
            <a:r>
              <a:rPr lang="en-US" altLang="en-US" sz="2800" dirty="0" smtClean="0">
                <a:sym typeface="Wingdings" pitchFamily="2" charset="2"/>
              </a:rPr>
              <a:t>Guided by “the Strategic Plan”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ym typeface="Wingdings" pitchFamily="2" charset="2"/>
              </a:rPr>
              <a:t>Membership (value, diversity, growth)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ym typeface="Wingdings" pitchFamily="2" charset="2"/>
              </a:rPr>
              <a:t>Governance (clear and open communication)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ym typeface="Wingdings" pitchFamily="2" charset="2"/>
              </a:rPr>
              <a:t>Leadership development (grow volunteers)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ym typeface="Wingdings" pitchFamily="2" charset="2"/>
              </a:rPr>
              <a:t>Public awareness (branding outreach)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ym typeface="Wingdings" pitchFamily="2" charset="2"/>
              </a:rPr>
              <a:t>Finance (budget for current, future needs)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sym typeface="Wingdings" pitchFamily="2" charset="2"/>
              </a:rPr>
              <a:t>Used to assess every action &amp; report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sym typeface="Wingdings" pitchFamily="2" charset="2"/>
              </a:rPr>
              <a:t>Online at </a:t>
            </a:r>
            <a:r>
              <a:rPr lang="en-US" altLang="en-US" sz="2800" i="1" dirty="0" err="1" smtClean="0">
                <a:sym typeface="Wingdings" pitchFamily="2" charset="2"/>
              </a:rPr>
              <a:t>Lead</a:t>
            </a:r>
            <a:r>
              <a:rPr lang="en-US" altLang="en-US" sz="2800" i="1" dirty="0" err="1" smtClean="0">
                <a:latin typeface="Calibri"/>
                <a:cs typeface="Calibri"/>
                <a:sym typeface="Wingdings" pitchFamily="2" charset="2"/>
              </a:rPr>
              <a:t>→</a:t>
            </a:r>
            <a:r>
              <a:rPr lang="en-US" altLang="en-US" sz="2800" i="1" dirty="0" err="1" smtClean="0">
                <a:latin typeface="+mn-lt"/>
                <a:cs typeface="Calibri"/>
                <a:sym typeface="Wingdings" pitchFamily="2" charset="2"/>
              </a:rPr>
              <a:t>Strategic</a:t>
            </a:r>
            <a:r>
              <a:rPr lang="en-US" altLang="en-US" sz="2800" i="1" dirty="0" smtClean="0">
                <a:latin typeface="+mn-lt"/>
                <a:cs typeface="Calibri"/>
                <a:sym typeface="Wingdings" pitchFamily="2" charset="2"/>
              </a:rPr>
              <a:t> Planning</a:t>
            </a:r>
            <a:endParaRPr lang="en-US" altLang="en-US" sz="2800" i="1" dirty="0" smtClean="0">
              <a:sym typeface="Wingdings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altLang="en-US" sz="2800" dirty="0" smtClean="0">
                <a:sym typeface="Wingdings" pitchFamily="2" charset="2"/>
              </a:rPr>
              <a:t>RVC: </a:t>
            </a:r>
            <a:r>
              <a:rPr lang="en-US" altLang="en-US" sz="2800" u="sng" dirty="0" smtClean="0">
                <a:sym typeface="Wingdings" pitchFamily="2" charset="2"/>
              </a:rPr>
              <a:t>2-way</a:t>
            </a:r>
            <a:r>
              <a:rPr lang="en-US" altLang="en-US" sz="2800" dirty="0" smtClean="0">
                <a:sym typeface="Wingdings" pitchFamily="2" charset="2"/>
              </a:rPr>
              <a:t> communication channel</a:t>
            </a:r>
            <a:endParaRPr lang="en-US" altLang="en-US" sz="2800" dirty="0">
              <a:sym typeface="Wingdings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090" y="4319158"/>
            <a:ext cx="1459054" cy="307777"/>
          </a:xfrm>
          <a:prstGeom prst="rect">
            <a:avLst/>
          </a:prstGeom>
          <a:solidFill>
            <a:srgbClr val="355973"/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LaRae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Bakerink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38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14400" y="1447800"/>
            <a:ext cx="1905000" cy="304800"/>
          </a:xfrm>
          <a:prstGeom prst="rect">
            <a:avLst/>
          </a:prstGeom>
          <a:solidFill>
            <a:srgbClr val="4F80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14400" y="1600200"/>
            <a:ext cx="1676400" cy="4495800"/>
          </a:xfrm>
          <a:prstGeom prst="rect">
            <a:avLst/>
          </a:prstGeom>
          <a:gradFill flip="none" rotWithShape="1">
            <a:gsLst>
              <a:gs pos="0">
                <a:srgbClr val="CDCFD5"/>
              </a:gs>
              <a:gs pos="100000">
                <a:schemeClr val="bg1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85800" y="6019800"/>
            <a:ext cx="1905000" cy="304800"/>
          </a:xfrm>
          <a:prstGeom prst="rect">
            <a:avLst/>
          </a:prstGeom>
          <a:solidFill>
            <a:srgbClr val="35597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14400" y="1752600"/>
            <a:ext cx="77724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/>
            <a:r>
              <a:rPr lang="en-US" altLang="en-US" sz="4000" b="1" dirty="0" smtClean="0"/>
              <a:t>AML Governing Documents 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 smtClean="0">
                <a:sym typeface="Wingdings" pitchFamily="2" charset="2"/>
              </a:rPr>
              <a:t>Bylaws of International Mensa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 smtClean="0">
                <a:sym typeface="Wingdings" pitchFamily="2" charset="2"/>
              </a:rPr>
              <a:t>Constitution and Bylaws of AML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200" b="1" u="sng" dirty="0" smtClean="0">
                <a:sym typeface="Wingdings" pitchFamily="2" charset="2"/>
              </a:rPr>
              <a:t>A</a:t>
            </a:r>
            <a:r>
              <a:rPr lang="en-US" altLang="en-US" sz="3200" dirty="0" smtClean="0">
                <a:sym typeface="Wingdings" pitchFamily="2" charset="2"/>
              </a:rPr>
              <a:t>ctions </a:t>
            </a:r>
            <a:r>
              <a:rPr lang="en-US" altLang="en-US" sz="3200" b="1" u="sng" dirty="0" smtClean="0">
                <a:sym typeface="Wingdings" pitchFamily="2" charset="2"/>
              </a:rPr>
              <a:t>S</a:t>
            </a:r>
            <a:r>
              <a:rPr lang="en-US" altLang="en-US" sz="3200" dirty="0" smtClean="0">
                <a:sym typeface="Wingdings" pitchFamily="2" charset="2"/>
              </a:rPr>
              <a:t>till </a:t>
            </a:r>
            <a:r>
              <a:rPr lang="en-US" altLang="en-US" sz="3200" b="1" u="sng" dirty="0" smtClean="0">
                <a:sym typeface="Wingdings" pitchFamily="2" charset="2"/>
              </a:rPr>
              <a:t>I</a:t>
            </a:r>
            <a:r>
              <a:rPr lang="en-US" altLang="en-US" sz="3200" dirty="0" smtClean="0">
                <a:sym typeface="Wingdings" pitchFamily="2" charset="2"/>
              </a:rPr>
              <a:t>n </a:t>
            </a:r>
            <a:r>
              <a:rPr lang="en-US" altLang="en-US" sz="3200" b="1" u="sng" dirty="0" smtClean="0">
                <a:sym typeface="Wingdings" pitchFamily="2" charset="2"/>
              </a:rPr>
              <a:t>E</a:t>
            </a:r>
            <a:r>
              <a:rPr lang="en-US" altLang="en-US" sz="3200" dirty="0" smtClean="0">
                <a:sym typeface="Wingdings" pitchFamily="2" charset="2"/>
              </a:rPr>
              <a:t>ffect (a.k.a. ASIEs)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 smtClean="0">
                <a:sym typeface="Wingdings" pitchFamily="2" charset="2"/>
              </a:rPr>
              <a:t>LG Bylaws and operations must observe relevant portions of these (See “</a:t>
            </a:r>
            <a:r>
              <a:rPr lang="en-US" altLang="en-US" sz="3200" b="1" u="sng" dirty="0" smtClean="0">
                <a:sym typeface="Wingdings" pitchFamily="2" charset="2"/>
              </a:rPr>
              <a:t>M</a:t>
            </a:r>
            <a:r>
              <a:rPr lang="en-US" altLang="en-US" sz="3200" dirty="0" smtClean="0">
                <a:sym typeface="Wingdings" pitchFamily="2" charset="2"/>
              </a:rPr>
              <a:t>inimum </a:t>
            </a:r>
            <a:r>
              <a:rPr lang="en-US" altLang="en-US" sz="3200" b="1" u="sng" dirty="0" smtClean="0">
                <a:sym typeface="Wingdings" pitchFamily="2" charset="2"/>
              </a:rPr>
              <a:t>S</a:t>
            </a:r>
            <a:r>
              <a:rPr lang="en-US" altLang="en-US" sz="3200" dirty="0" smtClean="0">
                <a:sym typeface="Wingdings" pitchFamily="2" charset="2"/>
              </a:rPr>
              <a:t>tandard </a:t>
            </a:r>
            <a:r>
              <a:rPr lang="en-US" altLang="en-US" sz="3200" b="1" u="sng" dirty="0" smtClean="0">
                <a:sym typeface="Wingdings" pitchFamily="2" charset="2"/>
              </a:rPr>
              <a:t>B</a:t>
            </a:r>
            <a:r>
              <a:rPr lang="en-US" altLang="en-US" sz="3200" dirty="0" smtClean="0">
                <a:sym typeface="Wingdings" pitchFamily="2" charset="2"/>
              </a:rPr>
              <a:t>ylaws”)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>
                <a:sym typeface="Wingdings" pitchFamily="2" charset="2"/>
              </a:rPr>
              <a:t>Online under </a:t>
            </a:r>
            <a:r>
              <a:rPr lang="en-US" altLang="en-US" sz="3200" i="1" dirty="0" err="1">
                <a:sym typeface="Wingdings" pitchFamily="2" charset="2"/>
              </a:rPr>
              <a:t>Lead</a:t>
            </a:r>
            <a:r>
              <a:rPr lang="en-US" altLang="en-US" sz="3200" i="1" dirty="0" err="1">
                <a:latin typeface="Calibri"/>
                <a:cs typeface="Calibri"/>
                <a:sym typeface="Wingdings" pitchFamily="2" charset="2"/>
              </a:rPr>
              <a:t>→Policy</a:t>
            </a:r>
            <a:r>
              <a:rPr lang="en-US" altLang="en-US" sz="3200" i="1" dirty="0">
                <a:latin typeface="Calibri"/>
                <a:cs typeface="Calibri"/>
                <a:sym typeface="Wingdings" pitchFamily="2" charset="2"/>
              </a:rPr>
              <a:t> </a:t>
            </a:r>
            <a:r>
              <a:rPr lang="en-US" altLang="en-US" sz="3200" i="1" dirty="0" smtClean="0">
                <a:latin typeface="Calibri"/>
                <a:cs typeface="Calibri"/>
                <a:sym typeface="Wingdings" pitchFamily="2" charset="2"/>
              </a:rPr>
              <a:t>Documents</a:t>
            </a:r>
            <a:endParaRPr lang="en-US" altLang="en-US" sz="3200" i="1" dirty="0">
              <a:latin typeface="Calibri"/>
              <a:cs typeface="Calibri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2406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14400" y="1447800"/>
            <a:ext cx="1905000" cy="304800"/>
          </a:xfrm>
          <a:prstGeom prst="rect">
            <a:avLst/>
          </a:prstGeom>
          <a:solidFill>
            <a:srgbClr val="4F80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14400" y="1600200"/>
            <a:ext cx="1676400" cy="4495800"/>
          </a:xfrm>
          <a:prstGeom prst="rect">
            <a:avLst/>
          </a:prstGeom>
          <a:gradFill flip="none" rotWithShape="1">
            <a:gsLst>
              <a:gs pos="0">
                <a:srgbClr val="CDCFD5"/>
              </a:gs>
              <a:gs pos="100000">
                <a:schemeClr val="bg1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85800" y="6019800"/>
            <a:ext cx="1905000" cy="304800"/>
          </a:xfrm>
          <a:prstGeom prst="rect">
            <a:avLst/>
          </a:prstGeom>
          <a:solidFill>
            <a:srgbClr val="35597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14400" y="1752600"/>
            <a:ext cx="77724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/>
            <a:r>
              <a:rPr lang="en-US" altLang="en-US" sz="4000" b="1" dirty="0" smtClean="0"/>
              <a:t>AMC Committees 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800" dirty="0" smtClean="0">
                <a:sym typeface="Wingdings" pitchFamily="2" charset="2"/>
              </a:rPr>
              <a:t>Execute most of the operational work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800" dirty="0" smtClean="0">
                <a:sym typeface="Wingdings" pitchFamily="2" charset="2"/>
              </a:rPr>
              <a:t>Currently 20, can vary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800" dirty="0" smtClean="0">
                <a:sym typeface="Wingdings" pitchFamily="2" charset="2"/>
              </a:rPr>
              <a:t>Listed online under </a:t>
            </a:r>
            <a:r>
              <a:rPr lang="en-US" altLang="en-US" sz="2800" i="1" dirty="0" err="1" smtClean="0">
                <a:sym typeface="Wingdings" pitchFamily="2" charset="2"/>
              </a:rPr>
              <a:t>AMC</a:t>
            </a:r>
            <a:r>
              <a:rPr lang="en-US" altLang="en-US" sz="2800" i="1" dirty="0" err="1" smtClean="0">
                <a:latin typeface="Calibri"/>
                <a:cs typeface="Calibri"/>
                <a:sym typeface="Wingdings" pitchFamily="2" charset="2"/>
              </a:rPr>
              <a:t>→Committees</a:t>
            </a:r>
            <a:endParaRPr lang="en-US" altLang="en-US" sz="2800" i="1" dirty="0" smtClean="0">
              <a:latin typeface="Calibri"/>
              <a:cs typeface="Calibri"/>
              <a:sym typeface="Wingdings" pitchFamily="2" charset="2"/>
            </a:endParaRPr>
          </a:p>
          <a:p>
            <a:pPr marL="2286000" lvl="4" indent="-457200">
              <a:buFont typeface="Wingdings" panose="05000000000000000000" pitchFamily="2" charset="2"/>
              <a:buChar char="Ø"/>
            </a:pPr>
            <a:r>
              <a:rPr lang="en-US" altLang="en-US" sz="2400" dirty="0">
                <a:sym typeface="Wingdings" pitchFamily="2" charset="2"/>
              </a:rPr>
              <a:t>AG 2018</a:t>
            </a:r>
          </a:p>
          <a:p>
            <a:pPr marL="2286000" lvl="4" indent="-457200">
              <a:buFont typeface="Wingdings" panose="05000000000000000000" pitchFamily="2" charset="2"/>
              <a:buChar char="Ø"/>
            </a:pPr>
            <a:r>
              <a:rPr lang="en-US" altLang="en-US" sz="2400" dirty="0">
                <a:sym typeface="Wingdings" pitchFamily="2" charset="2"/>
              </a:rPr>
              <a:t>Bylaws</a:t>
            </a:r>
          </a:p>
          <a:p>
            <a:pPr marL="2286000" lvl="4" indent="-457200">
              <a:buFont typeface="Wingdings" panose="05000000000000000000" pitchFamily="2" charset="2"/>
              <a:buChar char="Ø"/>
            </a:pPr>
            <a:r>
              <a:rPr lang="en-US" altLang="en-US" sz="2400" dirty="0">
                <a:sym typeface="Wingdings" pitchFamily="2" charset="2"/>
              </a:rPr>
              <a:t>Election</a:t>
            </a:r>
          </a:p>
          <a:p>
            <a:pPr marL="2286000" lvl="4" indent="-457200">
              <a:buFont typeface="Wingdings" panose="05000000000000000000" pitchFamily="2" charset="2"/>
              <a:buChar char="Ø"/>
            </a:pPr>
            <a:r>
              <a:rPr lang="en-US" altLang="en-US" sz="2400" dirty="0" err="1">
                <a:sym typeface="Wingdings" pitchFamily="2" charset="2"/>
              </a:rPr>
              <a:t>etc</a:t>
            </a:r>
            <a:r>
              <a:rPr lang="en-US" altLang="en-US" sz="2400" dirty="0">
                <a:sym typeface="Wingdings" pitchFamily="2" charset="2"/>
              </a:rPr>
              <a:t>…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800" dirty="0" smtClean="0">
                <a:sym typeface="Wingdings" pitchFamily="2" charset="2"/>
              </a:rPr>
              <a:t>Committee service (AG, Mind Games, etc.) is a good entrée to national-level action.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04762" y="3657600"/>
            <a:ext cx="23390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2" indent="-342900">
              <a:buFont typeface="Wingdings" panose="05000000000000000000" pitchFamily="2" charset="2"/>
              <a:buChar char="Ø"/>
            </a:pPr>
            <a:r>
              <a:rPr lang="en-US" altLang="en-US" sz="2400" dirty="0">
                <a:sym typeface="Wingdings" pitchFamily="2" charset="2"/>
              </a:rPr>
              <a:t>Gifted </a:t>
            </a:r>
            <a:r>
              <a:rPr lang="en-US" altLang="en-US" sz="2400" dirty="0" smtClean="0">
                <a:sym typeface="Wingdings" pitchFamily="2" charset="2"/>
              </a:rPr>
              <a:t>Youth</a:t>
            </a:r>
            <a:endParaRPr lang="en-US" altLang="en-US" dirty="0" smtClean="0">
              <a:sym typeface="Wingdings" pitchFamily="2" charset="2"/>
            </a:endParaRPr>
          </a:p>
          <a:p>
            <a:pPr marL="342900" lvl="2" indent="-342900"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ym typeface="Wingdings" pitchFamily="2" charset="2"/>
              </a:rPr>
              <a:t>SIG</a:t>
            </a:r>
          </a:p>
          <a:p>
            <a:pPr marL="342900" lvl="2" indent="-342900"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ym typeface="Wingdings" pitchFamily="2" charset="2"/>
              </a:rPr>
              <a:t>Testing Team</a:t>
            </a:r>
            <a:endParaRPr lang="en-US" altLang="en-US" sz="24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0986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914400" y="1447800"/>
            <a:ext cx="1905000" cy="304800"/>
          </a:xfrm>
          <a:prstGeom prst="rect">
            <a:avLst/>
          </a:prstGeom>
          <a:solidFill>
            <a:srgbClr val="4F80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14400" y="1600200"/>
            <a:ext cx="1676400" cy="4495800"/>
          </a:xfrm>
          <a:prstGeom prst="rect">
            <a:avLst/>
          </a:prstGeom>
          <a:gradFill flip="none" rotWithShape="1">
            <a:gsLst>
              <a:gs pos="0">
                <a:srgbClr val="CDCFD5"/>
              </a:gs>
              <a:gs pos="100000">
                <a:schemeClr val="bg1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85800" y="6019800"/>
            <a:ext cx="1905000" cy="304800"/>
          </a:xfrm>
          <a:prstGeom prst="rect">
            <a:avLst/>
          </a:prstGeom>
          <a:solidFill>
            <a:srgbClr val="35597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14400" y="1752600"/>
            <a:ext cx="77724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/>
            <a:r>
              <a:rPr lang="en-US" altLang="en-US" sz="4000" b="1" dirty="0" smtClean="0"/>
              <a:t>National Office </a:t>
            </a:r>
            <a:endParaRPr lang="en-US" altLang="en-US" sz="4000" b="1" dirty="0"/>
          </a:p>
          <a:p>
            <a:pPr lvl="2">
              <a:buFont typeface="Wingdings" pitchFamily="2" charset="2"/>
              <a:buChar char="§"/>
            </a:pPr>
            <a:r>
              <a:rPr lang="en-US" altLang="en-US" sz="3200" dirty="0" smtClean="0">
                <a:sym typeface="Wingdings" pitchFamily="2" charset="2"/>
              </a:rPr>
              <a:t>Executive Director: Trevor Mitchell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altLang="en-US" sz="2400" i="1" dirty="0" smtClean="0">
                <a:sym typeface="Wingdings" pitchFamily="2" charset="2"/>
                <a:hlinkClick r:id="rId3"/>
              </a:rPr>
              <a:t>executvedirector@americanmensa.org</a:t>
            </a:r>
            <a:endParaRPr lang="en-US" altLang="en-US" sz="2400" dirty="0" smtClean="0">
              <a:sym typeface="Wingdings" pitchFamily="2" charset="2"/>
            </a:endParaRPr>
          </a:p>
          <a:p>
            <a:pPr lvl="2">
              <a:buFont typeface="Wingdings" pitchFamily="2" charset="2"/>
              <a:buChar char="§"/>
            </a:pPr>
            <a:r>
              <a:rPr lang="en-US" altLang="en-US" sz="3200" dirty="0" smtClean="0">
                <a:sym typeface="Wingdings" pitchFamily="2" charset="2"/>
              </a:rPr>
              <a:t>“CEO” of our $4M non-profit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3200" dirty="0" smtClean="0">
                <a:sym typeface="Wingdings" pitchFamily="2" charset="2"/>
              </a:rPr>
              <a:t>Responsible for all back-office ops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3200" dirty="0">
                <a:sym typeface="Wingdings" pitchFamily="2" charset="2"/>
              </a:rPr>
              <a:t>Responsible for keeping to </a:t>
            </a:r>
            <a:r>
              <a:rPr lang="en-US" altLang="en-US" sz="3200" dirty="0" smtClean="0">
                <a:sym typeface="Wingdings" pitchFamily="2" charset="2"/>
              </a:rPr>
              <a:t>budget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3200" dirty="0" smtClean="0">
                <a:sym typeface="Wingdings" pitchFamily="2" charset="2"/>
              </a:rPr>
              <a:t>Hires all staff and consultants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3200" dirty="0" smtClean="0">
                <a:sym typeface="Wingdings" pitchFamily="2" charset="2"/>
              </a:rPr>
              <a:t>Answers to the AMC’s policies</a:t>
            </a:r>
          </a:p>
        </p:txBody>
      </p:sp>
      <p:pic>
        <p:nvPicPr>
          <p:cNvPr id="1026" name="Picture 2" descr="Trevor Mitche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514600"/>
            <a:ext cx="1666875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25" y="4292799"/>
            <a:ext cx="1351396" cy="307777"/>
          </a:xfrm>
          <a:prstGeom prst="rect">
            <a:avLst/>
          </a:prstGeom>
          <a:solidFill>
            <a:srgbClr val="355973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Trevor Mitchell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88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914400" y="1447800"/>
            <a:ext cx="1905000" cy="304800"/>
          </a:xfrm>
          <a:prstGeom prst="rect">
            <a:avLst/>
          </a:prstGeom>
          <a:solidFill>
            <a:srgbClr val="4F80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14400" y="1600200"/>
            <a:ext cx="1676400" cy="4495800"/>
          </a:xfrm>
          <a:prstGeom prst="rect">
            <a:avLst/>
          </a:prstGeom>
          <a:gradFill flip="none" rotWithShape="1">
            <a:gsLst>
              <a:gs pos="0">
                <a:srgbClr val="CDCFD5"/>
              </a:gs>
              <a:gs pos="100000">
                <a:schemeClr val="bg1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85800" y="6019800"/>
            <a:ext cx="1905000" cy="304800"/>
          </a:xfrm>
          <a:prstGeom prst="rect">
            <a:avLst/>
          </a:prstGeom>
          <a:solidFill>
            <a:srgbClr val="35597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14400" y="1752600"/>
            <a:ext cx="77724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/>
            <a:r>
              <a:rPr lang="en-US" altLang="en-US" sz="4000" b="1" dirty="0" smtClean="0"/>
              <a:t>National Office LG support </a:t>
            </a:r>
            <a:endParaRPr lang="en-US" altLang="en-US" sz="4000" b="1" dirty="0"/>
          </a:p>
          <a:p>
            <a:pPr lvl="2">
              <a:buFont typeface="Wingdings" pitchFamily="2" charset="2"/>
              <a:buChar char="§"/>
            </a:pPr>
            <a:r>
              <a:rPr lang="en-US" altLang="en-US" sz="3600" dirty="0">
                <a:solidFill>
                  <a:srgbClr val="FF0000"/>
                </a:solidFill>
                <a:sym typeface="Wingdings" pitchFamily="2" charset="2"/>
              </a:rPr>
              <a:t>Online: </a:t>
            </a:r>
            <a:r>
              <a:rPr lang="en-US" altLang="en-US" sz="3200" i="1" dirty="0" err="1">
                <a:solidFill>
                  <a:srgbClr val="FF0000"/>
                </a:solidFill>
                <a:sym typeface="Wingdings" pitchFamily="2" charset="2"/>
              </a:rPr>
              <a:t>us.mensa.org</a:t>
            </a:r>
            <a:r>
              <a:rPr lang="en-US" altLang="en-US" sz="3200" i="1" dirty="0" err="1">
                <a:solidFill>
                  <a:srgbClr val="FF0000"/>
                </a:solidFill>
                <a:latin typeface="Calibri"/>
                <a:cs typeface="Calibri"/>
                <a:sym typeface="Wingdings" pitchFamily="2" charset="2"/>
              </a:rPr>
              <a:t>→Lead</a:t>
            </a:r>
            <a:r>
              <a:rPr lang="en-US" altLang="en-US" sz="3200" i="1" dirty="0">
                <a:solidFill>
                  <a:srgbClr val="FF0000"/>
                </a:solidFill>
                <a:latin typeface="Calibri"/>
                <a:cs typeface="Calibri"/>
                <a:sym typeface="Wingdings" pitchFamily="2" charset="2"/>
              </a:rPr>
              <a:t> </a:t>
            </a:r>
            <a:br>
              <a:rPr lang="en-US" altLang="en-US" sz="3200" i="1" dirty="0">
                <a:solidFill>
                  <a:srgbClr val="FF0000"/>
                </a:solidFill>
                <a:latin typeface="Calibri"/>
                <a:cs typeface="Calibri"/>
                <a:sym typeface="Wingdings" pitchFamily="2" charset="2"/>
              </a:rPr>
            </a:br>
            <a:r>
              <a:rPr lang="en-US" altLang="en-US" sz="3200" i="1" dirty="0">
                <a:solidFill>
                  <a:srgbClr val="FF0000"/>
                </a:solidFill>
                <a:latin typeface="Calibri"/>
                <a:cs typeface="Calibri"/>
                <a:sym typeface="Wingdings" pitchFamily="2" charset="2"/>
              </a:rPr>
              <a:t>                      →Local Group Resources</a:t>
            </a:r>
            <a:endParaRPr lang="en-US" altLang="en-US" sz="3200" i="1" dirty="0">
              <a:solidFill>
                <a:srgbClr val="FF0000"/>
              </a:solidFill>
              <a:sym typeface="Wingdings" pitchFamily="2" charset="2"/>
            </a:endParaRPr>
          </a:p>
          <a:p>
            <a:pPr lvl="2">
              <a:buFont typeface="Wingdings" pitchFamily="2" charset="2"/>
              <a:buChar char="§"/>
            </a:pPr>
            <a:r>
              <a:rPr lang="en-US" altLang="en-US" sz="3200" dirty="0" smtClean="0">
                <a:sym typeface="Wingdings" pitchFamily="2" charset="2"/>
              </a:rPr>
              <a:t>Primary contact: </a:t>
            </a:r>
            <a:r>
              <a:rPr lang="en-US" altLang="en-US" sz="3200" dirty="0">
                <a:sym typeface="Wingdings" pitchFamily="2" charset="2"/>
              </a:rPr>
              <a:t>Becky Folger, Local Group Services </a:t>
            </a:r>
            <a:r>
              <a:rPr lang="en-US" altLang="en-US" sz="3200" dirty="0" smtClean="0">
                <a:sym typeface="Wingdings" pitchFamily="2" charset="2"/>
              </a:rPr>
              <a:t>Manager</a:t>
            </a:r>
          </a:p>
          <a:p>
            <a:pPr marL="1828800" lvl="3" indent="-457200">
              <a:buFont typeface="Wingdings" panose="05000000000000000000" pitchFamily="2" charset="2"/>
              <a:buChar char="Ø"/>
            </a:pPr>
            <a:r>
              <a:rPr lang="en-US" altLang="en-US" sz="2400" i="1" dirty="0" smtClean="0">
                <a:sym typeface="Wingdings" pitchFamily="2" charset="2"/>
                <a:hlinkClick r:id="rId3"/>
              </a:rPr>
              <a:t>localgroups@americanmensa.org</a:t>
            </a:r>
            <a:endParaRPr lang="en-US" altLang="en-US" sz="2400" dirty="0" smtClean="0">
              <a:sym typeface="Wingdings" pitchFamily="2" charset="2"/>
            </a:endParaRPr>
          </a:p>
          <a:p>
            <a:pPr marL="1828800" lvl="3" indent="-457200">
              <a:buFont typeface="Wingdings" panose="05000000000000000000" pitchFamily="2" charset="2"/>
              <a:buChar char="Ø"/>
            </a:pPr>
            <a:r>
              <a:rPr lang="en-US" altLang="en-US" sz="2400" i="1" dirty="0">
                <a:sym typeface="Wingdings" pitchFamily="2" charset="2"/>
              </a:rPr>
              <a:t>(817) 607-0060 ext. 5524</a:t>
            </a:r>
            <a:endParaRPr lang="en-US" altLang="en-US" sz="2400" i="1" dirty="0" smtClean="0">
              <a:sym typeface="Wingdings" pitchFamily="2" charset="2"/>
            </a:endParaRPr>
          </a:p>
          <a:p>
            <a:pPr lvl="2">
              <a:buFont typeface="Wingdings" pitchFamily="2" charset="2"/>
              <a:buChar char="§"/>
            </a:pPr>
            <a:r>
              <a:rPr lang="en-US" altLang="en-US" sz="3200" dirty="0" smtClean="0">
                <a:sym typeface="Wingdings" pitchFamily="2" charset="2"/>
              </a:rPr>
              <a:t>“Who do I talk to about?” questions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ym typeface="Wingdings" pitchFamily="2" charset="2"/>
              </a:rPr>
              <a:t>(RVC helps with “How do I?” questions)</a:t>
            </a:r>
            <a:endParaRPr lang="en-US" altLang="en-US" sz="3200" i="1" dirty="0">
              <a:sym typeface="Wingdings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" y="2514602"/>
            <a:ext cx="1679009" cy="2365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620" y="4572001"/>
            <a:ext cx="1229824" cy="307777"/>
          </a:xfrm>
          <a:prstGeom prst="rect">
            <a:avLst/>
          </a:prstGeom>
          <a:solidFill>
            <a:srgbClr val="355973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Becky Folger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63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914400" y="1447800"/>
            <a:ext cx="1905000" cy="304800"/>
          </a:xfrm>
          <a:prstGeom prst="rect">
            <a:avLst/>
          </a:prstGeom>
          <a:solidFill>
            <a:srgbClr val="4F80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914400" y="1600200"/>
            <a:ext cx="1676400" cy="4495800"/>
          </a:xfrm>
          <a:prstGeom prst="rect">
            <a:avLst/>
          </a:prstGeom>
          <a:gradFill flip="none" rotWithShape="1">
            <a:gsLst>
              <a:gs pos="0">
                <a:srgbClr val="CDCFD5"/>
              </a:gs>
              <a:gs pos="100000">
                <a:schemeClr val="bg1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85800" y="6019800"/>
            <a:ext cx="1905000" cy="304800"/>
          </a:xfrm>
          <a:prstGeom prst="rect">
            <a:avLst/>
          </a:prstGeom>
          <a:solidFill>
            <a:srgbClr val="35597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81200"/>
            <a:ext cx="7315200" cy="4495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0" y="1981200"/>
            <a:ext cx="7315200" cy="449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67558" y="1456492"/>
            <a:ext cx="459132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/>
            <a:r>
              <a:rPr lang="en-US" altLang="en-US" sz="3800" b="1" dirty="0" smtClean="0"/>
              <a:t>Get Familiar with…</a:t>
            </a:r>
            <a:endParaRPr lang="en-US" altLang="en-US" sz="3800" b="1" dirty="0"/>
          </a:p>
        </p:txBody>
      </p:sp>
      <p:sp>
        <p:nvSpPr>
          <p:cNvPr id="17" name="4-Point Star 16"/>
          <p:cNvSpPr/>
          <p:nvPr/>
        </p:nvSpPr>
        <p:spPr>
          <a:xfrm>
            <a:off x="1408938" y="4343400"/>
            <a:ext cx="228600" cy="137160"/>
          </a:xfrm>
          <a:prstGeom prst="star4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4-Point Star 17"/>
          <p:cNvSpPr/>
          <p:nvPr/>
        </p:nvSpPr>
        <p:spPr>
          <a:xfrm>
            <a:off x="1408938" y="5113020"/>
            <a:ext cx="228600" cy="137160"/>
          </a:xfrm>
          <a:prstGeom prst="star4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4-Point Star 18"/>
          <p:cNvSpPr/>
          <p:nvPr/>
        </p:nvSpPr>
        <p:spPr>
          <a:xfrm>
            <a:off x="1408938" y="5562600"/>
            <a:ext cx="228600" cy="137160"/>
          </a:xfrm>
          <a:prstGeom prst="star4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4-Point Star 19"/>
          <p:cNvSpPr/>
          <p:nvPr/>
        </p:nvSpPr>
        <p:spPr>
          <a:xfrm>
            <a:off x="1408938" y="6019800"/>
            <a:ext cx="228600" cy="137160"/>
          </a:xfrm>
          <a:prstGeom prst="star4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4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914400" y="1447800"/>
            <a:ext cx="1905000" cy="304800"/>
          </a:xfrm>
          <a:prstGeom prst="rect">
            <a:avLst/>
          </a:prstGeom>
          <a:solidFill>
            <a:srgbClr val="4F80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914400" y="1600200"/>
            <a:ext cx="1676400" cy="4495800"/>
          </a:xfrm>
          <a:prstGeom prst="rect">
            <a:avLst/>
          </a:prstGeom>
          <a:gradFill flip="none" rotWithShape="1">
            <a:gsLst>
              <a:gs pos="0">
                <a:srgbClr val="CDCFD5"/>
              </a:gs>
              <a:gs pos="100000">
                <a:schemeClr val="bg1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685800" y="6019800"/>
            <a:ext cx="1905000" cy="304800"/>
          </a:xfrm>
          <a:prstGeom prst="rect">
            <a:avLst/>
          </a:prstGeom>
          <a:solidFill>
            <a:srgbClr val="35597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14400" y="1828800"/>
            <a:ext cx="7772400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/>
            <a:r>
              <a:rPr lang="en-US" altLang="en-US" sz="4000" b="1" dirty="0" smtClean="0"/>
              <a:t>Introductions</a:t>
            </a:r>
            <a:endParaRPr lang="en-US" altLang="en-US" sz="4000" b="1" dirty="0"/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 smtClean="0">
                <a:sym typeface="Wingdings" pitchFamily="2" charset="2"/>
              </a:rPr>
              <a:t>What’s your name?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 smtClean="0">
                <a:sym typeface="Wingdings" pitchFamily="2" charset="2"/>
              </a:rPr>
              <a:t>What’s your </a:t>
            </a:r>
            <a:r>
              <a:rPr lang="en-US" altLang="en-US" sz="3200" b="1" u="sng" dirty="0" smtClean="0">
                <a:sym typeface="Wingdings" pitchFamily="2" charset="2"/>
              </a:rPr>
              <a:t>L</a:t>
            </a:r>
            <a:r>
              <a:rPr lang="en-US" altLang="en-US" sz="3200" dirty="0" smtClean="0">
                <a:sym typeface="Wingdings" pitchFamily="2" charset="2"/>
              </a:rPr>
              <a:t>ocal </a:t>
            </a:r>
            <a:r>
              <a:rPr lang="en-US" altLang="en-US" sz="3200" b="1" u="sng" dirty="0" smtClean="0">
                <a:sym typeface="Wingdings" pitchFamily="2" charset="2"/>
              </a:rPr>
              <a:t>G</a:t>
            </a:r>
            <a:r>
              <a:rPr lang="en-US" altLang="en-US" sz="3200" dirty="0" smtClean="0">
                <a:sym typeface="Wingdings" pitchFamily="2" charset="2"/>
              </a:rPr>
              <a:t>roup?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 smtClean="0">
                <a:sym typeface="Wingdings" pitchFamily="2" charset="2"/>
              </a:rPr>
              <a:t>Why did you join Mensa?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 smtClean="0">
                <a:sym typeface="Wingdings" pitchFamily="2" charset="2"/>
              </a:rPr>
              <a:t>What did you expect?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 smtClean="0">
                <a:sym typeface="Wingdings" pitchFamily="2" charset="2"/>
              </a:rPr>
              <a:t>How are we doing against those expectations?</a:t>
            </a:r>
            <a:endParaRPr lang="en-US" altLang="en-US" sz="32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7833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14400" y="1447800"/>
            <a:ext cx="1905000" cy="304800"/>
          </a:xfrm>
          <a:prstGeom prst="rect">
            <a:avLst/>
          </a:prstGeom>
          <a:solidFill>
            <a:srgbClr val="4F80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14400" y="1600200"/>
            <a:ext cx="1676400" cy="4495800"/>
          </a:xfrm>
          <a:prstGeom prst="rect">
            <a:avLst/>
          </a:prstGeom>
          <a:gradFill flip="none" rotWithShape="1">
            <a:gsLst>
              <a:gs pos="0">
                <a:srgbClr val="CDCFD5"/>
              </a:gs>
              <a:gs pos="100000">
                <a:schemeClr val="bg1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85800" y="6019800"/>
            <a:ext cx="1905000" cy="304800"/>
          </a:xfrm>
          <a:prstGeom prst="rect">
            <a:avLst/>
          </a:prstGeom>
          <a:solidFill>
            <a:srgbClr val="35597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52600"/>
            <a:ext cx="7315200" cy="47244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105400" y="2971800"/>
            <a:ext cx="1905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76400" y="1752600"/>
            <a:ext cx="7315200" cy="472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38600" y="2590800"/>
            <a:ext cx="1905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914400" y="1447800"/>
            <a:ext cx="1905000" cy="304800"/>
          </a:xfrm>
          <a:prstGeom prst="rect">
            <a:avLst/>
          </a:prstGeom>
          <a:solidFill>
            <a:srgbClr val="4F80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14400" y="1600200"/>
            <a:ext cx="1676400" cy="4495800"/>
          </a:xfrm>
          <a:prstGeom prst="rect">
            <a:avLst/>
          </a:prstGeom>
          <a:gradFill flip="none" rotWithShape="1">
            <a:gsLst>
              <a:gs pos="0">
                <a:srgbClr val="CDCFD5"/>
              </a:gs>
              <a:gs pos="100000">
                <a:schemeClr val="bg1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85800" y="6019800"/>
            <a:ext cx="1905000" cy="304800"/>
          </a:xfrm>
          <a:prstGeom prst="rect">
            <a:avLst/>
          </a:prstGeom>
          <a:solidFill>
            <a:srgbClr val="35597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14400" y="1752600"/>
            <a:ext cx="8077200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/>
            <a:r>
              <a:rPr lang="en-US" altLang="en-US" sz="4000" b="1" dirty="0" smtClean="0"/>
              <a:t>The Foundation </a:t>
            </a:r>
            <a:endParaRPr lang="en-US" altLang="en-US" sz="4000" b="1" dirty="0"/>
          </a:p>
          <a:p>
            <a:pPr lvl="2">
              <a:buFont typeface="Wingdings" pitchFamily="2" charset="2"/>
              <a:buChar char="§"/>
            </a:pPr>
            <a:r>
              <a:rPr lang="en-US" altLang="en-US" sz="2800" dirty="0" smtClean="0">
                <a:sym typeface="Wingdings" pitchFamily="2" charset="2"/>
              </a:rPr>
              <a:t>Scholarships, scholarships, scholarships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3200" dirty="0" smtClean="0">
                <a:sym typeface="Wingdings" pitchFamily="2" charset="2"/>
              </a:rPr>
              <a:t>But wait, there’s more…</a:t>
            </a:r>
          </a:p>
          <a:p>
            <a:pPr marL="1828800" lvl="3" indent="-457200"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sym typeface="Wingdings" pitchFamily="2" charset="2"/>
              </a:rPr>
              <a:t>A big part of our brand outreach</a:t>
            </a:r>
          </a:p>
          <a:p>
            <a:pPr marL="1828800" lvl="3" indent="-457200"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sym typeface="Wingdings" pitchFamily="2" charset="2"/>
              </a:rPr>
              <a:t>High-visibility award programs for teachers, researchers, creatives</a:t>
            </a:r>
          </a:p>
          <a:p>
            <a:pPr marL="1828800" lvl="3" indent="-457200"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sym typeface="Wingdings" pitchFamily="2" charset="2"/>
              </a:rPr>
              <a:t>A new push for big-$$ donors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 smtClean="0">
                <a:sym typeface="Wingdings" pitchFamily="2" charset="2"/>
              </a:rPr>
              <a:t>Online </a:t>
            </a:r>
            <a:r>
              <a:rPr lang="en-US" altLang="en-US" sz="3200" dirty="0">
                <a:sym typeface="Wingdings" pitchFamily="2" charset="2"/>
              </a:rPr>
              <a:t>at </a:t>
            </a:r>
            <a:r>
              <a:rPr lang="en-US" altLang="en-US" sz="3200" i="1" dirty="0" smtClean="0">
                <a:sym typeface="Wingdings" pitchFamily="2" charset="2"/>
              </a:rPr>
              <a:t>www.mensafoundation.org</a:t>
            </a:r>
          </a:p>
          <a:p>
            <a:pPr lvl="1">
              <a:buFont typeface="Wingdings" pitchFamily="2" charset="2"/>
              <a:buChar char="§"/>
            </a:pPr>
            <a:endParaRPr lang="en-US" altLang="en-US" sz="3600" dirty="0">
              <a:sym typeface="Wingdings" pitchFamily="2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6" y="2514600"/>
            <a:ext cx="1658386" cy="220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4986" y="4419600"/>
            <a:ext cx="1272814" cy="307777"/>
          </a:xfrm>
          <a:prstGeom prst="rect">
            <a:avLst/>
          </a:prstGeom>
          <a:solidFill>
            <a:srgbClr val="355973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Marie Mayer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0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14400" y="1447800"/>
            <a:ext cx="1905000" cy="304800"/>
          </a:xfrm>
          <a:prstGeom prst="rect">
            <a:avLst/>
          </a:prstGeom>
          <a:solidFill>
            <a:srgbClr val="4F80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14400" y="1600200"/>
            <a:ext cx="1676400" cy="4495800"/>
          </a:xfrm>
          <a:prstGeom prst="rect">
            <a:avLst/>
          </a:prstGeom>
          <a:gradFill flip="none" rotWithShape="1">
            <a:gsLst>
              <a:gs pos="0">
                <a:srgbClr val="CDCFD5"/>
              </a:gs>
              <a:gs pos="100000">
                <a:schemeClr val="bg1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85800" y="6019800"/>
            <a:ext cx="1905000" cy="304800"/>
          </a:xfrm>
          <a:prstGeom prst="rect">
            <a:avLst/>
          </a:prstGeom>
          <a:solidFill>
            <a:srgbClr val="35597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14400" y="1752600"/>
            <a:ext cx="77724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/>
            <a:r>
              <a:rPr lang="en-US" altLang="en-US" sz="4000" b="1" dirty="0" smtClean="0"/>
              <a:t>Grievance policies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3200" dirty="0" smtClean="0">
                <a:sym typeface="Wingdings" pitchFamily="2" charset="2"/>
              </a:rPr>
              <a:t>“</a:t>
            </a:r>
            <a:r>
              <a:rPr lang="en-US" altLang="en-US" sz="2400" dirty="0">
                <a:sym typeface="Wingdings" pitchFamily="2" charset="2"/>
              </a:rPr>
              <a:t>Is it a Mensa problem, or is it merely a dispute between </a:t>
            </a:r>
            <a:r>
              <a:rPr lang="en-US" altLang="en-US" sz="2400" dirty="0" smtClean="0">
                <a:sym typeface="Wingdings" pitchFamily="2" charset="2"/>
              </a:rPr>
              <a:t>two individuals </a:t>
            </a:r>
            <a:r>
              <a:rPr lang="en-US" altLang="en-US" sz="2400" dirty="0">
                <a:sym typeface="Wingdings" pitchFamily="2" charset="2"/>
              </a:rPr>
              <a:t>who happen to be </a:t>
            </a:r>
            <a:r>
              <a:rPr lang="en-US" altLang="en-US" sz="2400" dirty="0" smtClean="0">
                <a:sym typeface="Wingdings" pitchFamily="2" charset="2"/>
              </a:rPr>
              <a:t>Mensans?”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2400" dirty="0" smtClean="0">
                <a:sym typeface="Wingdings" pitchFamily="2" charset="2"/>
              </a:rPr>
              <a:t>Our established processes for addressing disputes are listed online at </a:t>
            </a:r>
            <a:br>
              <a:rPr lang="en-US" altLang="en-US" sz="2400" dirty="0" smtClean="0">
                <a:sym typeface="Wingdings" pitchFamily="2" charset="2"/>
              </a:rPr>
            </a:br>
            <a:r>
              <a:rPr lang="en-US" altLang="en-US" sz="2400" i="1" dirty="0" smtClean="0">
                <a:latin typeface="+mn-lt"/>
                <a:sym typeface="Wingdings" pitchFamily="2" charset="2"/>
              </a:rPr>
              <a:t>Lead</a:t>
            </a:r>
            <a:r>
              <a:rPr lang="en-US" altLang="en-US" sz="2400" i="1" dirty="0">
                <a:latin typeface="Calibri"/>
                <a:cs typeface="Calibri"/>
                <a:sym typeface="Wingdings" pitchFamily="2" charset="2"/>
              </a:rPr>
              <a:t> </a:t>
            </a:r>
            <a:r>
              <a:rPr lang="en-US" altLang="en-US" sz="2000" i="1" dirty="0">
                <a:latin typeface="Calibri"/>
                <a:cs typeface="Calibri"/>
                <a:sym typeface="Wingdings" pitchFamily="2" charset="2"/>
              </a:rPr>
              <a:t>→</a:t>
            </a:r>
            <a:r>
              <a:rPr lang="en-US" altLang="en-US" sz="2400" i="1" dirty="0">
                <a:latin typeface="Calibri"/>
                <a:cs typeface="Calibri"/>
                <a:sym typeface="Wingdings" pitchFamily="2" charset="2"/>
              </a:rPr>
              <a:t> </a:t>
            </a:r>
            <a:r>
              <a:rPr lang="en-US" altLang="en-US" sz="2400" i="1" dirty="0" err="1" smtClean="0">
                <a:latin typeface="+mn-lt"/>
                <a:cs typeface="Calibri"/>
                <a:sym typeface="Wingdings" pitchFamily="2" charset="2"/>
              </a:rPr>
              <a:t>PolicyDocuments</a:t>
            </a:r>
            <a:r>
              <a:rPr lang="en-US" altLang="en-US" sz="2400" i="1" dirty="0">
                <a:latin typeface="Calibri"/>
                <a:cs typeface="Calibri"/>
                <a:sym typeface="Wingdings" pitchFamily="2" charset="2"/>
              </a:rPr>
              <a:t> </a:t>
            </a:r>
            <a:r>
              <a:rPr lang="en-US" altLang="en-US" sz="2000" i="1" dirty="0">
                <a:latin typeface="Calibri"/>
                <a:cs typeface="Calibri"/>
                <a:sym typeface="Wingdings" pitchFamily="2" charset="2"/>
              </a:rPr>
              <a:t>→</a:t>
            </a:r>
            <a:r>
              <a:rPr lang="en-US" altLang="en-US" sz="2400" i="1" dirty="0">
                <a:latin typeface="Calibri"/>
                <a:cs typeface="Calibri"/>
                <a:sym typeface="Wingdings" pitchFamily="2" charset="2"/>
              </a:rPr>
              <a:t> </a:t>
            </a:r>
            <a:r>
              <a:rPr lang="en-US" altLang="en-US" sz="2400" i="1" dirty="0" smtClean="0">
                <a:latin typeface="+mn-lt"/>
                <a:cs typeface="Calibri"/>
                <a:sym typeface="Wingdings" pitchFamily="2" charset="2"/>
              </a:rPr>
              <a:t>Grievance Policies</a:t>
            </a:r>
            <a:endParaRPr lang="en-US" altLang="en-US" sz="3200" dirty="0">
              <a:sym typeface="Wingdings" pitchFamily="2" charset="2"/>
            </a:endParaRPr>
          </a:p>
          <a:p>
            <a:pPr lvl="2">
              <a:buFont typeface="Wingdings" pitchFamily="2" charset="2"/>
              <a:buChar char="§"/>
            </a:pPr>
            <a:r>
              <a:rPr lang="en-US" altLang="en-US" sz="2400" dirty="0" smtClean="0">
                <a:sym typeface="Wingdings" pitchFamily="2" charset="2"/>
              </a:rPr>
              <a:t>If a member fails to exhaust our policies before going to court or other venues, that’s “Conduct Inimical to Mensa” and grounds for expulsion.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14601"/>
            <a:ext cx="1669399" cy="23621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8496" y="4569023"/>
            <a:ext cx="1002197" cy="307777"/>
          </a:xfrm>
          <a:prstGeom prst="rect">
            <a:avLst/>
          </a:prstGeom>
          <a:solidFill>
            <a:srgbClr val="355973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Bud </a:t>
            </a:r>
            <a:r>
              <a:rPr lang="en-US" sz="1400" dirty="0" err="1" smtClean="0">
                <a:solidFill>
                  <a:schemeClr val="bg1"/>
                </a:solidFill>
              </a:rPr>
              <a:t>Kluek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3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14400" y="1447800"/>
            <a:ext cx="1905000" cy="304800"/>
          </a:xfrm>
          <a:prstGeom prst="rect">
            <a:avLst/>
          </a:prstGeom>
          <a:solidFill>
            <a:srgbClr val="4F80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14400" y="1600200"/>
            <a:ext cx="1676400" cy="4495800"/>
          </a:xfrm>
          <a:prstGeom prst="rect">
            <a:avLst/>
          </a:prstGeom>
          <a:gradFill flip="none" rotWithShape="1">
            <a:gsLst>
              <a:gs pos="0">
                <a:srgbClr val="CDCFD5"/>
              </a:gs>
              <a:gs pos="100000">
                <a:schemeClr val="bg1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85800" y="6019800"/>
            <a:ext cx="1905000" cy="304800"/>
          </a:xfrm>
          <a:prstGeom prst="rect">
            <a:avLst/>
          </a:prstGeom>
          <a:solidFill>
            <a:srgbClr val="35597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14400" y="1828800"/>
            <a:ext cx="77724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/>
            <a:r>
              <a:rPr lang="en-US" altLang="en-US" sz="4000" b="1" dirty="0" smtClean="0"/>
              <a:t>LocSec-</a:t>
            </a:r>
            <a:r>
              <a:rPr lang="en-US" altLang="en-US" sz="4000" b="1" dirty="0" err="1" smtClean="0"/>
              <a:t>ing</a:t>
            </a:r>
            <a:r>
              <a:rPr lang="en-US" altLang="en-US" sz="4000" b="1" dirty="0" smtClean="0"/>
              <a:t> at ground level</a:t>
            </a:r>
            <a:endParaRPr lang="en-US" altLang="en-US" sz="4000" b="1" dirty="0"/>
          </a:p>
          <a:p>
            <a:pPr lvl="1">
              <a:buFont typeface="Wingdings" pitchFamily="2" charset="2"/>
              <a:buChar char="§"/>
            </a:pPr>
            <a:endParaRPr lang="en-US" altLang="en-US" sz="3600" dirty="0">
              <a:sym typeface="Wingdings" pitchFamily="2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647188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5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14400" y="1447800"/>
            <a:ext cx="1905000" cy="304800"/>
          </a:xfrm>
          <a:prstGeom prst="rect">
            <a:avLst/>
          </a:prstGeom>
          <a:solidFill>
            <a:srgbClr val="4F80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14400" y="1600200"/>
            <a:ext cx="1676400" cy="4495800"/>
          </a:xfrm>
          <a:prstGeom prst="rect">
            <a:avLst/>
          </a:prstGeom>
          <a:gradFill flip="none" rotWithShape="1">
            <a:gsLst>
              <a:gs pos="0">
                <a:srgbClr val="CDCFD5"/>
              </a:gs>
              <a:gs pos="100000">
                <a:schemeClr val="bg1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85800" y="6019800"/>
            <a:ext cx="1905000" cy="304800"/>
          </a:xfrm>
          <a:prstGeom prst="rect">
            <a:avLst/>
          </a:prstGeom>
          <a:solidFill>
            <a:srgbClr val="35597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14400" y="1752600"/>
            <a:ext cx="77724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/>
            <a:r>
              <a:rPr lang="en-US" altLang="en-US" sz="4000" b="1" dirty="0" smtClean="0"/>
              <a:t>Job description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2400" dirty="0" smtClean="0">
                <a:solidFill>
                  <a:srgbClr val="FF0000"/>
                </a:solidFill>
                <a:sym typeface="Wingdings" pitchFamily="2" charset="2"/>
              </a:rPr>
              <a:t>Head cheerleader and </a:t>
            </a:r>
            <a:r>
              <a:rPr lang="en-US" altLang="en-US" sz="2400" u="sng" dirty="0" smtClean="0">
                <a:solidFill>
                  <a:srgbClr val="FF0000"/>
                </a:solidFill>
                <a:sym typeface="Wingdings" pitchFamily="2" charset="2"/>
              </a:rPr>
              <a:t>fun</a:t>
            </a:r>
            <a:r>
              <a:rPr lang="en-US" altLang="en-US" sz="2400" dirty="0" smtClean="0">
                <a:solidFill>
                  <a:srgbClr val="FF0000"/>
                </a:solidFill>
                <a:sym typeface="Wingdings" pitchFamily="2" charset="2"/>
              </a:rPr>
              <a:t>-maker</a:t>
            </a:r>
          </a:p>
          <a:p>
            <a:pPr marL="1428750" lvl="2" indent="-514350"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FF0000"/>
                </a:solidFill>
                <a:sym typeface="Wingdings" pitchFamily="2" charset="2"/>
              </a:rPr>
              <a:t>Get </a:t>
            </a:r>
            <a:r>
              <a:rPr lang="en-US" altLang="en-US" sz="2000" b="1" i="1" u="sng" dirty="0">
                <a:solidFill>
                  <a:srgbClr val="FF0000"/>
                </a:solidFill>
                <a:sym typeface="Wingdings" pitchFamily="2" charset="2"/>
              </a:rPr>
              <a:t>other</a:t>
            </a:r>
            <a:r>
              <a:rPr lang="en-US" altLang="en-US" sz="2000" b="1" dirty="0">
                <a:solidFill>
                  <a:srgbClr val="FF0000"/>
                </a:solidFill>
                <a:sym typeface="Wingdings" pitchFamily="2" charset="2"/>
              </a:rPr>
              <a:t> people to do </a:t>
            </a:r>
            <a:r>
              <a:rPr lang="en-US" altLang="en-US" sz="2000" b="1" dirty="0" smtClean="0">
                <a:solidFill>
                  <a:srgbClr val="FF0000"/>
                </a:solidFill>
                <a:sym typeface="Wingdings" pitchFamily="2" charset="2"/>
              </a:rPr>
              <a:t>things, maybe help</a:t>
            </a:r>
          </a:p>
          <a:p>
            <a:pPr marL="1428750" lvl="2" indent="-514350"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rgbClr val="FF0000"/>
                </a:solidFill>
                <a:sym typeface="Wingdings" pitchFamily="2" charset="2"/>
              </a:rPr>
              <a:t>Lead the applause for </a:t>
            </a:r>
            <a:r>
              <a:rPr lang="en-US" altLang="en-US" sz="2000" i="1" u="sng" dirty="0" smtClean="0">
                <a:solidFill>
                  <a:srgbClr val="FF0000"/>
                </a:solidFill>
                <a:sym typeface="Wingdings" pitchFamily="2" charset="2"/>
              </a:rPr>
              <a:t>their</a:t>
            </a:r>
            <a:r>
              <a:rPr lang="en-US" altLang="en-US" sz="2000" dirty="0" smtClean="0">
                <a:solidFill>
                  <a:srgbClr val="FF0000"/>
                </a:solidFill>
                <a:sym typeface="Wingdings" pitchFamily="2" charset="2"/>
              </a:rPr>
              <a:t> success</a:t>
            </a:r>
            <a:endParaRPr lang="en-US" altLang="en-US" sz="2000" dirty="0">
              <a:solidFill>
                <a:srgbClr val="FF0000"/>
              </a:solidFill>
              <a:sym typeface="Wingdings" pitchFamily="2" charset="2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2400" dirty="0" smtClean="0">
                <a:sym typeface="Wingdings" pitchFamily="2" charset="2"/>
              </a:rPr>
              <a:t>Recruiter of future leaders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2400" dirty="0" smtClean="0">
                <a:sym typeface="Wingdings" pitchFamily="2" charset="2"/>
              </a:rPr>
              <a:t>Strategist and inspirer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2400" dirty="0" smtClean="0">
                <a:sym typeface="Wingdings" pitchFamily="2" charset="2"/>
              </a:rPr>
              <a:t>Face of Mensa</a:t>
            </a:r>
          </a:p>
          <a:p>
            <a:pPr marL="1428750" lvl="2" indent="-514350">
              <a:buFont typeface="Wingdings" panose="05000000000000000000" pitchFamily="2" charset="2"/>
              <a:buChar char="Ø"/>
            </a:pPr>
            <a:r>
              <a:rPr lang="en-US" altLang="en-US" sz="2400" dirty="0">
                <a:sym typeface="Wingdings" pitchFamily="2" charset="2"/>
              </a:rPr>
              <a:t>Promoting </a:t>
            </a:r>
            <a:r>
              <a:rPr lang="en-US" altLang="en-US" sz="2400" dirty="0" smtClean="0">
                <a:sym typeface="Wingdings" pitchFamily="2" charset="2"/>
              </a:rPr>
              <a:t>our external </a:t>
            </a:r>
            <a:r>
              <a:rPr lang="en-US" altLang="en-US" sz="2400" dirty="0">
                <a:sym typeface="Wingdings" pitchFamily="2" charset="2"/>
              </a:rPr>
              <a:t>reputation</a:t>
            </a:r>
          </a:p>
          <a:p>
            <a:pPr marL="1428750" lvl="2" indent="-514350"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ym typeface="Wingdings" pitchFamily="2" charset="2"/>
              </a:rPr>
              <a:t>Setting the tone within the group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2400" dirty="0" smtClean="0">
                <a:sym typeface="Wingdings" pitchFamily="2" charset="2"/>
              </a:rPr>
              <a:t>ExComm chair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2400" dirty="0" smtClean="0">
                <a:sym typeface="Wingdings" pitchFamily="2" charset="2"/>
              </a:rPr>
              <a:t>Point of contact with NO, RVC</a:t>
            </a:r>
          </a:p>
        </p:txBody>
      </p:sp>
    </p:spTree>
    <p:extLst>
      <p:ext uri="{BB962C8B-B14F-4D97-AF65-F5344CB8AC3E}">
        <p14:creationId xmlns:p14="http://schemas.microsoft.com/office/powerpoint/2010/main" val="346579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14400" y="1447800"/>
            <a:ext cx="1905000" cy="304800"/>
          </a:xfrm>
          <a:prstGeom prst="rect">
            <a:avLst/>
          </a:prstGeom>
          <a:solidFill>
            <a:srgbClr val="4F80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14400" y="1600200"/>
            <a:ext cx="1676400" cy="4495800"/>
          </a:xfrm>
          <a:prstGeom prst="rect">
            <a:avLst/>
          </a:prstGeom>
          <a:gradFill flip="none" rotWithShape="1">
            <a:gsLst>
              <a:gs pos="0">
                <a:srgbClr val="CDCFD5"/>
              </a:gs>
              <a:gs pos="100000">
                <a:schemeClr val="bg1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85800" y="6019800"/>
            <a:ext cx="1905000" cy="304800"/>
          </a:xfrm>
          <a:prstGeom prst="rect">
            <a:avLst/>
          </a:prstGeom>
          <a:solidFill>
            <a:srgbClr val="35597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14400" y="1752600"/>
            <a:ext cx="777240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/>
            <a:r>
              <a:rPr lang="en-US" altLang="en-US" sz="4000" b="1" dirty="0" smtClean="0"/>
              <a:t>If you’re doing it all, </a:t>
            </a:r>
          </a:p>
          <a:p>
            <a:pPr marL="0" indent="0"/>
            <a:r>
              <a:rPr lang="en-US" altLang="en-US" sz="4000" b="1" dirty="0" smtClean="0"/>
              <a:t>you’re doing it wrong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000" dirty="0">
                <a:sym typeface="Wingdings" pitchFamily="2" charset="2"/>
              </a:rPr>
              <a:t>If you do all the jobs “well enough,” they’ll let you keep doing them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000" dirty="0" smtClean="0">
                <a:sym typeface="Wingdings" pitchFamily="2" charset="2"/>
              </a:rPr>
              <a:t>Your real job is to get acquainted with everybody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000" dirty="0" smtClean="0">
                <a:sym typeface="Wingdings" pitchFamily="2" charset="2"/>
              </a:rPr>
              <a:t>What you need to find out</a:t>
            </a:r>
            <a:endParaRPr lang="en-US" altLang="en-US" sz="3000" dirty="0">
              <a:sym typeface="Wingdings" pitchFamily="2" charset="2"/>
            </a:endParaRP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altLang="en-US" sz="3000" dirty="0" smtClean="0">
                <a:solidFill>
                  <a:srgbClr val="FF0000"/>
                </a:solidFill>
                <a:sym typeface="Wingdings" pitchFamily="2" charset="2"/>
              </a:rPr>
              <a:t>Who would have fun where?</a:t>
            </a:r>
            <a:r>
              <a:rPr lang="en-US" altLang="en-US" sz="3000" dirty="0" smtClean="0">
                <a:sym typeface="Wingdings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686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14400" y="1752600"/>
            <a:ext cx="7772400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/>
            <a:r>
              <a:rPr lang="en-US" altLang="en-US" sz="4000" b="1" dirty="0" smtClean="0"/>
              <a:t>Succession Planning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000" dirty="0" smtClean="0">
                <a:sym typeface="Wingdings" pitchFamily="2" charset="2"/>
              </a:rPr>
              <a:t>What positions are vacant now?</a:t>
            </a:r>
            <a:endParaRPr lang="en-US" altLang="en-US" sz="3000" dirty="0">
              <a:sym typeface="Wingdings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altLang="en-US" sz="3000" dirty="0" smtClean="0">
                <a:sym typeface="Wingdings" pitchFamily="2" charset="2"/>
              </a:rPr>
              <a:t>What vacancies will happen soon?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000" dirty="0" smtClean="0">
                <a:solidFill>
                  <a:srgbClr val="FF0000"/>
                </a:solidFill>
                <a:sym typeface="Wingdings" pitchFamily="2" charset="2"/>
              </a:rPr>
              <a:t>Who would have fun where?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000" dirty="0" smtClean="0">
                <a:sym typeface="Wingdings" pitchFamily="2" charset="2"/>
              </a:rPr>
              <a:t>Vacancy categories</a:t>
            </a:r>
          </a:p>
          <a:p>
            <a:pPr marL="2286000" lvl="4" indent="-457200"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ym typeface="Wingdings" pitchFamily="2" charset="2"/>
              </a:rPr>
              <a:t>Leaders</a:t>
            </a:r>
          </a:p>
          <a:p>
            <a:pPr marL="2286000" lvl="4" indent="-457200"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ym typeface="Wingdings" pitchFamily="2" charset="2"/>
              </a:rPr>
              <a:t>Followers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000" dirty="0" smtClean="0">
                <a:sym typeface="Wingdings" pitchFamily="2" charset="2"/>
              </a:rPr>
              <a:t>Set expectations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ym typeface="Wingdings" pitchFamily="2" charset="2"/>
              </a:rPr>
              <a:t>Meaningful job descriptions, with time requirements</a:t>
            </a:r>
          </a:p>
          <a:p>
            <a:pPr lvl="2">
              <a:buFont typeface="Wingdings" pitchFamily="2" charset="2"/>
              <a:buChar char="§"/>
            </a:pPr>
            <a:endParaRPr lang="en-US" altLang="en-US" sz="3200" dirty="0" smtClean="0">
              <a:sym typeface="Wingdings" pitchFamily="2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02809" y="4199394"/>
            <a:ext cx="2627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ym typeface="Wingdings" pitchFamily="2" charset="2"/>
              </a:rPr>
              <a:t>Craftsmen</a:t>
            </a:r>
            <a:endParaRPr lang="en-US" altLang="en-US" sz="2000" dirty="0">
              <a:sym typeface="Wingdings" pitchFamily="2" charset="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ym typeface="Wingdings" pitchFamily="2" charset="2"/>
              </a:rPr>
              <a:t>Service providers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5468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14400" y="1752600"/>
            <a:ext cx="7772400" cy="404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/>
            <a:r>
              <a:rPr lang="en-US" altLang="en-US" sz="4000" b="1" dirty="0" smtClean="0"/>
              <a:t>Strategy – Keep these in mind</a:t>
            </a:r>
          </a:p>
          <a:p>
            <a:pPr lvl="1">
              <a:spcBef>
                <a:spcPct val="20000"/>
              </a:spcBef>
              <a:buClr>
                <a:srgbClr val="143C68"/>
              </a:buClr>
              <a:buSzPct val="70000"/>
              <a:buFont typeface="Wingdings" pitchFamily="2" charset="2"/>
              <a:buChar char="n"/>
            </a:pPr>
            <a:r>
              <a:rPr lang="en-US" sz="3200" kern="0" dirty="0" smtClean="0">
                <a:solidFill>
                  <a:srgbClr val="000514"/>
                </a:solidFill>
                <a:latin typeface="+mn-lt"/>
              </a:rPr>
              <a:t>Membership</a:t>
            </a:r>
          </a:p>
          <a:p>
            <a:pPr lvl="2"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2000" kern="0" dirty="0" smtClean="0">
                <a:solidFill>
                  <a:srgbClr val="000514"/>
                </a:solidFill>
                <a:latin typeface="+mn-lt"/>
              </a:rPr>
              <a:t>Increase member value</a:t>
            </a:r>
          </a:p>
          <a:p>
            <a:pPr lvl="2"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2000" kern="0" dirty="0" smtClean="0">
                <a:solidFill>
                  <a:srgbClr val="000514"/>
                </a:solidFill>
                <a:latin typeface="+mn-lt"/>
              </a:rPr>
              <a:t>Encourage diversity within the membership</a:t>
            </a:r>
          </a:p>
          <a:p>
            <a:pPr lvl="2"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2000" kern="0" dirty="0" smtClean="0">
                <a:solidFill>
                  <a:srgbClr val="000514"/>
                </a:solidFill>
                <a:latin typeface="+mn-lt"/>
              </a:rPr>
              <a:t>Encourage consistent baseline member experiences</a:t>
            </a:r>
          </a:p>
          <a:p>
            <a:pPr lvl="2"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2000" kern="0" dirty="0" smtClean="0">
                <a:solidFill>
                  <a:srgbClr val="000514"/>
                </a:solidFill>
                <a:latin typeface="+mn-lt"/>
              </a:rPr>
              <a:t>Encourage and recognize member contributions</a:t>
            </a:r>
          </a:p>
          <a:p>
            <a:pPr lvl="1">
              <a:spcBef>
                <a:spcPct val="20000"/>
              </a:spcBef>
              <a:buClr>
                <a:srgbClr val="143C68"/>
              </a:buClr>
              <a:buSzPct val="70000"/>
              <a:buFont typeface="Wingdings" pitchFamily="2" charset="2"/>
              <a:buChar char="n"/>
            </a:pPr>
            <a:r>
              <a:rPr lang="en-US" sz="3200" kern="0" dirty="0" smtClean="0">
                <a:solidFill>
                  <a:srgbClr val="000514"/>
                </a:solidFill>
                <a:latin typeface="+mn-lt"/>
              </a:rPr>
              <a:t>Governance</a:t>
            </a:r>
            <a:endParaRPr lang="en-US" sz="3200" kern="0" dirty="0">
              <a:solidFill>
                <a:srgbClr val="000514"/>
              </a:solidFill>
              <a:latin typeface="+mn-lt"/>
            </a:endParaRPr>
          </a:p>
          <a:p>
            <a:pPr lvl="2">
              <a:spcBef>
                <a:spcPct val="20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2000" kern="0" dirty="0" smtClean="0">
                <a:solidFill>
                  <a:srgbClr val="000514"/>
                </a:solidFill>
                <a:latin typeface="+mn-lt"/>
              </a:rPr>
              <a:t>Promote understanding about roles, responsibilities, and relationships</a:t>
            </a:r>
            <a:endParaRPr lang="en-US" sz="2000" kern="0" dirty="0">
              <a:solidFill>
                <a:srgbClr val="00051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844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14400" y="1752600"/>
            <a:ext cx="80772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/>
            <a:r>
              <a:rPr lang="en-US" altLang="en-US" sz="4000" b="1" dirty="0" smtClean="0"/>
              <a:t>Local Group Committees/SIGs</a:t>
            </a:r>
            <a:endParaRPr lang="en-US" altLang="en-US" sz="4000" b="1" dirty="0"/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 smtClean="0">
                <a:sym typeface="Wingdings" pitchFamily="2" charset="2"/>
              </a:rPr>
              <a:t>ExComm as specified by </a:t>
            </a:r>
            <a:r>
              <a:rPr lang="en-US" altLang="en-US" sz="3200" i="1" dirty="0" smtClean="0">
                <a:sym typeface="Wingdings" pitchFamily="2" charset="2"/>
              </a:rPr>
              <a:t>local</a:t>
            </a:r>
            <a:r>
              <a:rPr lang="en-US" altLang="en-US" sz="3200" dirty="0" smtClean="0">
                <a:sym typeface="Wingdings" pitchFamily="2" charset="2"/>
              </a:rPr>
              <a:t> </a:t>
            </a:r>
            <a:r>
              <a:rPr lang="en-US" altLang="en-US" sz="3200" dirty="0" err="1" smtClean="0">
                <a:sym typeface="Wingdings" pitchFamily="2" charset="2"/>
              </a:rPr>
              <a:t>ByLaws</a:t>
            </a:r>
            <a:endParaRPr lang="en-US" altLang="en-US" sz="3200" dirty="0" smtClean="0">
              <a:sym typeface="Wingdings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 smtClean="0">
                <a:sym typeface="Wingdings" pitchFamily="2" charset="2"/>
              </a:rPr>
              <a:t>Other </a:t>
            </a:r>
            <a:r>
              <a:rPr lang="en-US" altLang="en-US" sz="3200" dirty="0" err="1" smtClean="0">
                <a:sym typeface="Wingdings" pitchFamily="2" charset="2"/>
              </a:rPr>
              <a:t>comms</a:t>
            </a:r>
            <a:r>
              <a:rPr lang="en-US" altLang="en-US" sz="3200" dirty="0" smtClean="0">
                <a:sym typeface="Wingdings" pitchFamily="2" charset="2"/>
              </a:rPr>
              <a:t> created as </a:t>
            </a:r>
            <a:r>
              <a:rPr lang="en-US" altLang="en-US" sz="3200" i="1" dirty="0" smtClean="0">
                <a:sym typeface="Wingdings" pitchFamily="2" charset="2"/>
              </a:rPr>
              <a:t>you</a:t>
            </a:r>
            <a:r>
              <a:rPr lang="en-US" altLang="en-US" sz="3200" dirty="0" smtClean="0">
                <a:sym typeface="Wingdings" pitchFamily="2" charset="2"/>
              </a:rPr>
              <a:t> see fit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sym typeface="Wingdings" pitchFamily="2" charset="2"/>
              </a:rPr>
              <a:t>To address a function (</a:t>
            </a:r>
            <a:r>
              <a:rPr lang="en-US" altLang="en-US" sz="2800" i="1" dirty="0" smtClean="0">
                <a:sym typeface="Wingdings" pitchFamily="2" charset="2"/>
              </a:rPr>
              <a:t>e.g</a:t>
            </a:r>
            <a:r>
              <a:rPr lang="en-US" altLang="en-US" sz="2800" dirty="0" smtClean="0">
                <a:sym typeface="Wingdings" pitchFamily="2" charset="2"/>
              </a:rPr>
              <a:t>., newsletter, hospitality, Young </a:t>
            </a:r>
            <a:r>
              <a:rPr lang="en-US" altLang="en-US" sz="2800" dirty="0" err="1" smtClean="0">
                <a:sym typeface="Wingdings" pitchFamily="2" charset="2"/>
              </a:rPr>
              <a:t>Mensan</a:t>
            </a:r>
            <a:r>
              <a:rPr lang="en-US" altLang="en-US" sz="2800" dirty="0" smtClean="0">
                <a:sym typeface="Wingdings" pitchFamily="2" charset="2"/>
              </a:rPr>
              <a:t> activities)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sym typeface="Wingdings" pitchFamily="2" charset="2"/>
              </a:rPr>
              <a:t>To produce/sponsor an event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sym typeface="Wingdings" pitchFamily="2" charset="2"/>
              </a:rPr>
              <a:t>Committee </a:t>
            </a:r>
            <a:r>
              <a:rPr lang="en-US" altLang="en-US" sz="2800" i="1" dirty="0" smtClean="0">
                <a:sym typeface="Wingdings" pitchFamily="2" charset="2"/>
              </a:rPr>
              <a:t>versus</a:t>
            </a:r>
            <a:r>
              <a:rPr lang="en-US" altLang="en-US" sz="2800" dirty="0" smtClean="0">
                <a:sym typeface="Wingdings" pitchFamily="2" charset="2"/>
              </a:rPr>
              <a:t> SIG</a:t>
            </a:r>
            <a:endParaRPr lang="en-US" altLang="en-US" sz="2800" dirty="0">
              <a:sym typeface="Wingdings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 smtClean="0">
                <a:sym typeface="Wingdings" pitchFamily="2" charset="2"/>
              </a:rPr>
              <a:t>The Ron Olsen Rule: 			“Give everybody something to do.”</a:t>
            </a:r>
            <a:endParaRPr lang="en-US" altLang="en-US" sz="36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3733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14400" y="1752600"/>
            <a:ext cx="77724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/>
            <a:r>
              <a:rPr lang="en-US" altLang="en-US" sz="4000" b="1" dirty="0" smtClean="0"/>
              <a:t>Setting the Pitch and Tone</a:t>
            </a:r>
            <a:endParaRPr lang="en-US" altLang="en-US" sz="4000" b="1" dirty="0"/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 smtClean="0">
                <a:sym typeface="Wingdings" pitchFamily="2" charset="2"/>
              </a:rPr>
              <a:t>Keep an “elevator speech” ready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altLang="en-US" sz="3200" dirty="0" smtClean="0">
                <a:sym typeface="Wingdings" pitchFamily="2" charset="2"/>
              </a:rPr>
              <a:t>Mensa’s three purposes (esp. #3)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altLang="en-US" sz="3200" dirty="0">
                <a:sym typeface="Wingdings" pitchFamily="2" charset="2"/>
              </a:rPr>
              <a:t>What we do to support </a:t>
            </a:r>
            <a:r>
              <a:rPr lang="en-US" altLang="en-US" sz="3200" dirty="0" smtClean="0">
                <a:sym typeface="Wingdings" pitchFamily="2" charset="2"/>
              </a:rPr>
              <a:t>them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altLang="en-US" sz="3200" dirty="0" smtClean="0">
                <a:sym typeface="Wingdings" pitchFamily="2" charset="2"/>
              </a:rPr>
              <a:t>You can crib from</a:t>
            </a:r>
          </a:p>
          <a:p>
            <a:pPr marL="1371600" lvl="3" indent="0"/>
            <a:r>
              <a:rPr lang="en-US" altLang="en-US" sz="3200" i="1" dirty="0" smtClean="0">
                <a:sym typeface="Wingdings" pitchFamily="2" charset="2"/>
              </a:rPr>
              <a:t>www.us.mensa.org/learn/about</a:t>
            </a:r>
            <a:r>
              <a:rPr lang="en-US" altLang="en-US" sz="3200" i="1" dirty="0">
                <a:sym typeface="Wingdings" pitchFamily="2" charset="2"/>
              </a:rPr>
              <a:t>/</a:t>
            </a:r>
            <a:endParaRPr lang="en-US" altLang="en-US" sz="3200" i="1" dirty="0" smtClean="0">
              <a:sym typeface="Wingdings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 smtClean="0">
                <a:sym typeface="Wingdings" pitchFamily="2" charset="2"/>
              </a:rPr>
              <a:t>Keep those same thoughts in mind as you interact with your members</a:t>
            </a:r>
            <a:endParaRPr lang="en-US" altLang="en-US" sz="36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4937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14400" y="1447800"/>
            <a:ext cx="1905000" cy="304800"/>
          </a:xfrm>
          <a:prstGeom prst="rect">
            <a:avLst/>
          </a:prstGeom>
          <a:solidFill>
            <a:srgbClr val="4F80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14400" y="1600200"/>
            <a:ext cx="1676400" cy="4495800"/>
          </a:xfrm>
          <a:prstGeom prst="rect">
            <a:avLst/>
          </a:prstGeom>
          <a:gradFill flip="none" rotWithShape="1">
            <a:gsLst>
              <a:gs pos="0">
                <a:srgbClr val="CDCFD5"/>
              </a:gs>
              <a:gs pos="100000">
                <a:schemeClr val="bg1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85800" y="6019800"/>
            <a:ext cx="1905000" cy="304800"/>
          </a:xfrm>
          <a:prstGeom prst="rect">
            <a:avLst/>
          </a:prstGeom>
          <a:solidFill>
            <a:srgbClr val="35597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14400" y="1828800"/>
            <a:ext cx="77724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/>
            <a:r>
              <a:rPr lang="en-US" altLang="en-US" sz="4000" b="1" dirty="0" smtClean="0"/>
              <a:t>Program</a:t>
            </a:r>
            <a:endParaRPr lang="en-US" altLang="en-US" sz="4000" b="1" dirty="0"/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200" dirty="0" smtClean="0">
                <a:sym typeface="Wingdings" pitchFamily="2" charset="2"/>
              </a:rPr>
              <a:t>LocSec Tradecraft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200" dirty="0" smtClean="0">
                <a:sym typeface="Wingdings" pitchFamily="2" charset="2"/>
              </a:rPr>
              <a:t>Follow The Money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200" dirty="0">
                <a:sym typeface="Wingdings" pitchFamily="2" charset="2"/>
              </a:rPr>
              <a:t>Lunch!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200" dirty="0" smtClean="0">
                <a:sym typeface="Wingdings" pitchFamily="2" charset="2"/>
              </a:rPr>
              <a:t>Recruit </a:t>
            </a:r>
            <a:r>
              <a:rPr lang="en-US" altLang="en-US" sz="3200" dirty="0">
                <a:sym typeface="Wingdings" pitchFamily="2" charset="2"/>
              </a:rPr>
              <a:t>And Retain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200" dirty="0" smtClean="0">
                <a:sym typeface="Wingdings" pitchFamily="2" charset="2"/>
              </a:rPr>
              <a:t>PR Hints and Tips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200" dirty="0">
                <a:sym typeface="Wingdings" pitchFamily="2" charset="2"/>
              </a:rPr>
              <a:t>Exploiting the Internet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200" dirty="0" smtClean="0">
                <a:sym typeface="Wingdings" pitchFamily="2" charset="2"/>
              </a:rPr>
              <a:t>Volunteer Engagement</a:t>
            </a:r>
          </a:p>
        </p:txBody>
      </p:sp>
    </p:spTree>
    <p:extLst>
      <p:ext uri="{BB962C8B-B14F-4D97-AF65-F5344CB8AC3E}">
        <p14:creationId xmlns:p14="http://schemas.microsoft.com/office/powerpoint/2010/main" val="374130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14400" y="1752600"/>
            <a:ext cx="8077200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/>
            <a:r>
              <a:rPr lang="en-US" altLang="en-US" sz="4000" b="1" dirty="0" smtClean="0"/>
              <a:t>Fast and Effective Meetings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>
                <a:sym typeface="Wingdings" pitchFamily="2" charset="2"/>
              </a:rPr>
              <a:t>Fast meetings are fun </a:t>
            </a:r>
            <a:r>
              <a:rPr lang="en-US" altLang="en-US" sz="3200" dirty="0" smtClean="0">
                <a:sym typeface="Wingdings" pitchFamily="2" charset="2"/>
              </a:rPr>
              <a:t>meetings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 smtClean="0">
                <a:sym typeface="Wingdings" pitchFamily="2" charset="2"/>
              </a:rPr>
              <a:t>Chair’s job is to point, not to talk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000" dirty="0" smtClean="0">
                <a:sym typeface="Wingdings" pitchFamily="2" charset="2"/>
              </a:rPr>
              <a:t>Firm and fair</a:t>
            </a:r>
            <a:r>
              <a:rPr lang="en-US" altLang="en-US" sz="3000" dirty="0" smtClean="0">
                <a:latin typeface="Calibri"/>
                <a:cs typeface="Calibri"/>
                <a:sym typeface="Wingdings" pitchFamily="2" charset="2"/>
              </a:rPr>
              <a:t>→ </a:t>
            </a:r>
            <a:r>
              <a:rPr lang="en-US" altLang="en-US" sz="3000" dirty="0" smtClean="0">
                <a:sym typeface="Wingdings" pitchFamily="2" charset="2"/>
              </a:rPr>
              <a:t>respect</a:t>
            </a:r>
            <a:r>
              <a:rPr lang="en-US" altLang="en-US" sz="3000" dirty="0" smtClean="0">
                <a:latin typeface="Calibri"/>
                <a:cs typeface="Calibri"/>
                <a:sym typeface="Wingdings" pitchFamily="2" charset="2"/>
              </a:rPr>
              <a:t> </a:t>
            </a:r>
            <a:r>
              <a:rPr lang="en-US" altLang="en-US" sz="3000" dirty="0">
                <a:latin typeface="Calibri"/>
                <a:cs typeface="Calibri"/>
                <a:sym typeface="Wingdings" pitchFamily="2" charset="2"/>
              </a:rPr>
              <a:t>→</a:t>
            </a:r>
            <a:r>
              <a:rPr lang="en-US" altLang="en-US" sz="3000" dirty="0" smtClean="0">
                <a:sym typeface="Wingdings" pitchFamily="2" charset="2"/>
              </a:rPr>
              <a:t> effectiveness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 smtClean="0">
                <a:solidFill>
                  <a:srgbClr val="FF0000"/>
                </a:solidFill>
                <a:sym typeface="Wingdings" pitchFamily="2" charset="2"/>
              </a:rPr>
              <a:t>You won’t need Roberts’ Rules until you need Roberts’ Rules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>
                <a:sym typeface="Wingdings" pitchFamily="2" charset="2"/>
              </a:rPr>
              <a:t>Mind the 5 P’s and you’ll be </a:t>
            </a:r>
            <a:r>
              <a:rPr lang="en-US" altLang="en-US" sz="3200" dirty="0" smtClean="0">
                <a:sym typeface="Wingdings" pitchFamily="2" charset="2"/>
              </a:rPr>
              <a:t>fine</a:t>
            </a:r>
            <a:endParaRPr lang="en-US" altLang="en-US" sz="32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8474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14400" y="1752600"/>
            <a:ext cx="777240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/>
            <a:r>
              <a:rPr lang="en-US" altLang="en-US" sz="4000" b="1" dirty="0" smtClean="0"/>
              <a:t>The Five P’s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2800" dirty="0" smtClean="0">
                <a:sym typeface="Wingdings" pitchFamily="2" charset="2"/>
              </a:rPr>
              <a:t>Planning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dirty="0" smtClean="0">
                <a:sym typeface="Wingdings" pitchFamily="2" charset="2"/>
              </a:rPr>
              <a:t>Know the Bylaws, gather/filter the agenda</a:t>
            </a:r>
            <a:endParaRPr lang="en-US" altLang="en-US" dirty="0">
              <a:sym typeface="Wingdings" pitchFamily="2" charset="2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2800" dirty="0" smtClean="0">
                <a:sym typeface="Wingdings" pitchFamily="2" charset="2"/>
              </a:rPr>
              <a:t>Pre-notification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dirty="0" smtClean="0">
                <a:sym typeface="Wingdings" pitchFamily="2" charset="2"/>
              </a:rPr>
              <a:t>Send out the agenda 2 weeks in advance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2800" dirty="0" smtClean="0">
                <a:sym typeface="Wingdings" pitchFamily="2" charset="2"/>
              </a:rPr>
              <a:t>Preparation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dirty="0" smtClean="0">
                <a:sym typeface="Wingdings" pitchFamily="2" charset="2"/>
              </a:rPr>
              <a:t>Prep the room, have scribe in place, silence phones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2800" dirty="0" smtClean="0">
                <a:sym typeface="Wingdings" pitchFamily="2" charset="2"/>
              </a:rPr>
              <a:t>Process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dirty="0" smtClean="0">
                <a:sym typeface="Wingdings" pitchFamily="2" charset="2"/>
              </a:rPr>
              <a:t>Chair is the ref, not a debater.  Keep it focused &amp; moving.</a:t>
            </a:r>
            <a:endParaRPr lang="en-US" altLang="en-US" dirty="0">
              <a:sym typeface="Wingdings" pitchFamily="2" charset="2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2800" dirty="0" smtClean="0">
                <a:sym typeface="Wingdings" pitchFamily="2" charset="2"/>
              </a:rPr>
              <a:t>Putting it on the record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dirty="0" smtClean="0">
                <a:sym typeface="Wingdings" pitchFamily="2" charset="2"/>
              </a:rPr>
              <a:t>Minutes: Terse or Verbose?</a:t>
            </a:r>
          </a:p>
        </p:txBody>
      </p:sp>
    </p:spTree>
    <p:extLst>
      <p:ext uri="{BB962C8B-B14F-4D97-AF65-F5344CB8AC3E}">
        <p14:creationId xmlns:p14="http://schemas.microsoft.com/office/powerpoint/2010/main" val="331424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14400" y="1752600"/>
            <a:ext cx="7772400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/>
            <a:r>
              <a:rPr lang="en-US" altLang="en-US" sz="4000" b="1" dirty="0" smtClean="0"/>
              <a:t>LG Governing Documents</a:t>
            </a:r>
          </a:p>
          <a:p>
            <a:pPr marL="971550" lvl="1" indent="-514350">
              <a:buFont typeface="Wingdings" panose="05000000000000000000" pitchFamily="2" charset="2"/>
              <a:buChar char="§"/>
            </a:pPr>
            <a:r>
              <a:rPr lang="en-US" altLang="en-US" sz="3000" dirty="0" smtClean="0">
                <a:sym typeface="Wingdings" pitchFamily="2" charset="2"/>
              </a:rPr>
              <a:t>Order of precedence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altLang="en-US" sz="2400" dirty="0" smtClean="0">
                <a:sym typeface="Wingdings" pitchFamily="2" charset="2"/>
              </a:rPr>
              <a:t>AML Constitution, Bylaws, ASIEs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altLang="en-US" sz="2400" dirty="0" smtClean="0">
                <a:sym typeface="Wingdings" pitchFamily="2" charset="2"/>
              </a:rPr>
              <a:t>Local Group Charter</a:t>
            </a:r>
            <a:endParaRPr lang="en-US" altLang="en-US" sz="2400" dirty="0">
              <a:sym typeface="Wingdings" pitchFamily="2" charset="2"/>
            </a:endParaRPr>
          </a:p>
          <a:p>
            <a:pPr marL="1428750" lvl="2" indent="-514350">
              <a:buFont typeface="+mj-lt"/>
              <a:buAutoNum type="arabicPeriod"/>
            </a:pPr>
            <a:r>
              <a:rPr lang="en-US" altLang="en-US" sz="2400" dirty="0" smtClean="0">
                <a:sym typeface="Wingdings" pitchFamily="2" charset="2"/>
              </a:rPr>
              <a:t>Minimum Standard Bylaws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altLang="en-US" sz="2400" dirty="0" smtClean="0">
                <a:sym typeface="Wingdings" pitchFamily="2" charset="2"/>
              </a:rPr>
              <a:t>Local Bylaws </a:t>
            </a:r>
            <a:r>
              <a:rPr lang="en-US" altLang="en-US" sz="2400" dirty="0" smtClean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(could be Model Bylaws)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altLang="en-US" sz="2400" dirty="0" smtClean="0">
                <a:sym typeface="Wingdings" pitchFamily="2" charset="2"/>
              </a:rPr>
              <a:t>Local ExComm actions (ASIEs or SOs)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400" dirty="0" smtClean="0">
                <a:solidFill>
                  <a:srgbClr val="FF0000"/>
                </a:solidFill>
                <a:sym typeface="Wingdings" pitchFamily="2" charset="2"/>
              </a:rPr>
              <a:t>Your Bylaws should explicitly enable remote participation by electronic means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800" i="1" dirty="0" smtClean="0">
                <a:sym typeface="Wingdings" pitchFamily="2" charset="2"/>
              </a:rPr>
              <a:t>us.mensa.org/lead/</a:t>
            </a:r>
            <a:r>
              <a:rPr lang="en-US" altLang="en-US" sz="2800" i="1" dirty="0" err="1" smtClean="0">
                <a:sym typeface="Wingdings" pitchFamily="2" charset="2"/>
              </a:rPr>
              <a:t>policydocuments</a:t>
            </a:r>
            <a:r>
              <a:rPr lang="en-US" altLang="en-US" sz="2800" i="1" dirty="0">
                <a:sym typeface="Wingdings" pitchFamily="2" charset="2"/>
              </a:rPr>
              <a:t>/</a:t>
            </a:r>
            <a:endParaRPr lang="en-US" altLang="en-US" sz="2800" i="1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2292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14400" y="1752600"/>
            <a:ext cx="7772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/>
            <a:r>
              <a:rPr lang="en-US" altLang="en-US" sz="4000" b="1" dirty="0" smtClean="0"/>
              <a:t>Structuring the agenda</a:t>
            </a:r>
            <a:endParaRPr lang="en-US" altLang="en-US" sz="3200" dirty="0" smtClean="0">
              <a:sym typeface="Wingdings" pitchFamily="2" charset="2"/>
            </a:endParaRPr>
          </a:p>
        </p:txBody>
      </p:sp>
      <p:pic>
        <p:nvPicPr>
          <p:cNvPr id="6" name="Content Placeholder 6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2508472"/>
            <a:ext cx="5803995" cy="381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2508472"/>
            <a:ext cx="5943600" cy="3816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6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14400" y="1752600"/>
            <a:ext cx="7772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/>
            <a:r>
              <a:rPr lang="en-US" altLang="en-US" sz="4000" b="1" dirty="0" smtClean="0"/>
              <a:t>Structuring the Agenda</a:t>
            </a:r>
          </a:p>
          <a:p>
            <a:pPr lvl="2">
              <a:buFont typeface="Wingdings" pitchFamily="2" charset="2"/>
              <a:buChar char="§"/>
            </a:pPr>
            <a:endParaRPr lang="en-US" altLang="en-US" sz="3200" dirty="0" smtClean="0">
              <a:sym typeface="Wingdings" pitchFamily="2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2743200"/>
            <a:ext cx="3236784" cy="3046988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altLang="en-US" sz="2400" b="1" dirty="0" smtClean="0">
                <a:sym typeface="Wingdings" pitchFamily="2" charset="2"/>
              </a:rPr>
              <a:t>Traditional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en-US" sz="2400" dirty="0" smtClean="0">
                <a:sym typeface="Wingdings" pitchFamily="2" charset="2"/>
              </a:rPr>
              <a:t>Call </a:t>
            </a:r>
            <a:r>
              <a:rPr lang="en-US" altLang="en-US" sz="2400" dirty="0">
                <a:sym typeface="Wingdings" pitchFamily="2" charset="2"/>
              </a:rPr>
              <a:t>to order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en-US" sz="2400" dirty="0">
                <a:sym typeface="Wingdings" pitchFamily="2" charset="2"/>
              </a:rPr>
              <a:t>Approve Minutes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en-US" sz="2400" dirty="0">
                <a:sym typeface="Wingdings" pitchFamily="2" charset="2"/>
              </a:rPr>
              <a:t>Officer reports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en-US" sz="2400" dirty="0">
                <a:sym typeface="Wingdings" pitchFamily="2" charset="2"/>
              </a:rPr>
              <a:t>Committee reports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en-US" sz="2400" dirty="0">
                <a:sym typeface="Wingdings" pitchFamily="2" charset="2"/>
              </a:rPr>
              <a:t>Old business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en-US" sz="2400" dirty="0">
                <a:sym typeface="Wingdings" pitchFamily="2" charset="2"/>
              </a:rPr>
              <a:t>New business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en-US" sz="2400" dirty="0" smtClean="0">
                <a:sym typeface="Wingdings" pitchFamily="2" charset="2"/>
              </a:rPr>
              <a:t>Adjourn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51704" y="2743200"/>
            <a:ext cx="343478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altLang="en-US" sz="2400" b="1" dirty="0" smtClean="0">
                <a:sym typeface="Wingdings" pitchFamily="2" charset="2"/>
              </a:rPr>
              <a:t>Event-driven</a:t>
            </a:r>
            <a:endParaRPr lang="en-US" altLang="en-US" sz="2400" b="1" dirty="0">
              <a:sym typeface="Wingdings" pitchFamily="2" charset="2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altLang="en-US" sz="2400" dirty="0">
                <a:sym typeface="Wingdings" pitchFamily="2" charset="2"/>
              </a:rPr>
              <a:t>Call to order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en-US" sz="2400" dirty="0">
                <a:sym typeface="Wingdings" pitchFamily="2" charset="2"/>
              </a:rPr>
              <a:t>Approve Minutes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en-US" sz="2400" dirty="0" smtClean="0">
                <a:sym typeface="Wingdings" pitchFamily="2" charset="2"/>
              </a:rPr>
              <a:t>Treasurer’s report</a:t>
            </a:r>
            <a:endParaRPr lang="en-US" altLang="en-US" sz="2400" dirty="0">
              <a:sym typeface="Wingdings" pitchFamily="2" charset="2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altLang="en-US" sz="2400" dirty="0" smtClean="0">
                <a:sym typeface="Wingdings" pitchFamily="2" charset="2"/>
              </a:rPr>
              <a:t>Items for discussion</a:t>
            </a:r>
            <a:endParaRPr lang="en-US" altLang="en-US" sz="2400" dirty="0">
              <a:sym typeface="Wingdings" pitchFamily="2" charset="2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>
                <a:sym typeface="Wingdings" pitchFamily="2" charset="2"/>
              </a:rPr>
              <a:t>Annual picnic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>
                <a:sym typeface="Wingdings" pitchFamily="2" charset="2"/>
              </a:rPr>
              <a:t>Scholarship program</a:t>
            </a:r>
            <a:endParaRPr lang="en-US" altLang="en-US" dirty="0">
              <a:sym typeface="Wingdings" pitchFamily="2" charset="2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altLang="en-US" sz="2400" dirty="0" smtClean="0">
                <a:sym typeface="Wingdings" pitchFamily="2" charset="2"/>
              </a:rPr>
              <a:t>Other officer reports</a:t>
            </a:r>
            <a:endParaRPr lang="en-US" altLang="en-US" sz="2400" dirty="0">
              <a:sym typeface="Wingdings" pitchFamily="2" charset="2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altLang="en-US" sz="2400" dirty="0">
                <a:sym typeface="Wingdings" pitchFamily="2" charset="2"/>
              </a:rPr>
              <a:t>Adjourn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51704" y="2743200"/>
            <a:ext cx="3434786" cy="35086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2743200"/>
            <a:ext cx="3236784" cy="30469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3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14400" y="1752600"/>
            <a:ext cx="7772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/>
            <a:r>
              <a:rPr lang="en-US" altLang="en-US" sz="4000" b="1" dirty="0" smtClean="0"/>
              <a:t>Robert’s Process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7400" y="2362200"/>
            <a:ext cx="6705600" cy="40843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2399363"/>
            <a:ext cx="6667500" cy="404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7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14400" y="1447800"/>
            <a:ext cx="1905000" cy="304800"/>
          </a:xfrm>
          <a:prstGeom prst="rect">
            <a:avLst/>
          </a:prstGeom>
          <a:solidFill>
            <a:srgbClr val="4F80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14400" y="1600200"/>
            <a:ext cx="1676400" cy="4495800"/>
          </a:xfrm>
          <a:prstGeom prst="rect">
            <a:avLst/>
          </a:prstGeom>
          <a:gradFill flip="none" rotWithShape="1">
            <a:gsLst>
              <a:gs pos="0">
                <a:srgbClr val="CDCFD5"/>
              </a:gs>
              <a:gs pos="100000">
                <a:schemeClr val="bg1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85800" y="6019800"/>
            <a:ext cx="1905000" cy="304800"/>
          </a:xfrm>
          <a:prstGeom prst="rect">
            <a:avLst/>
          </a:prstGeom>
          <a:solidFill>
            <a:srgbClr val="35597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14400" y="1828800"/>
            <a:ext cx="7772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/>
            <a:r>
              <a:rPr lang="en-US" altLang="en-US" sz="4000" b="1" dirty="0" smtClean="0"/>
              <a:t>LocSec-</a:t>
            </a:r>
            <a:r>
              <a:rPr lang="en-US" altLang="en-US" sz="4000" b="1" dirty="0" err="1" smtClean="0"/>
              <a:t>ing</a:t>
            </a:r>
            <a:r>
              <a:rPr lang="en-US" altLang="en-US" sz="4000" b="1" dirty="0" smtClean="0"/>
              <a:t>, from 30,000 feet</a:t>
            </a:r>
            <a:endParaRPr lang="en-US" altLang="en-US" sz="3600" dirty="0">
              <a:sym typeface="Wingdings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500410"/>
            <a:ext cx="6380988" cy="398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6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14400" y="1447800"/>
            <a:ext cx="1905000" cy="304800"/>
          </a:xfrm>
          <a:prstGeom prst="rect">
            <a:avLst/>
          </a:prstGeom>
          <a:solidFill>
            <a:srgbClr val="4F80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14400" y="1600200"/>
            <a:ext cx="1676400" cy="4495800"/>
          </a:xfrm>
          <a:prstGeom prst="rect">
            <a:avLst/>
          </a:prstGeom>
          <a:gradFill flip="none" rotWithShape="1">
            <a:gsLst>
              <a:gs pos="0">
                <a:srgbClr val="CDCFD5"/>
              </a:gs>
              <a:gs pos="100000">
                <a:schemeClr val="bg1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85800" y="6019800"/>
            <a:ext cx="1905000" cy="304800"/>
          </a:xfrm>
          <a:prstGeom prst="rect">
            <a:avLst/>
          </a:prstGeom>
          <a:solidFill>
            <a:srgbClr val="35597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14400" y="1828800"/>
            <a:ext cx="77724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/>
            <a:r>
              <a:rPr lang="en-US" altLang="en-US" sz="4000" b="1" dirty="0" smtClean="0"/>
              <a:t>Who are your members?</a:t>
            </a:r>
            <a:endParaRPr lang="en-US" altLang="en-US" sz="4000" b="1" dirty="0"/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 smtClean="0">
                <a:sym typeface="Wingdings" pitchFamily="2" charset="2"/>
              </a:rPr>
              <a:t>and what do they want from Mensa?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 smtClean="0">
                <a:sym typeface="Wingdings" pitchFamily="2" charset="2"/>
              </a:rPr>
              <a:t>Top choice – intellectual stimulation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 smtClean="0">
                <a:sym typeface="Wingdings" pitchFamily="2" charset="2"/>
              </a:rPr>
              <a:t>Second choice – fun 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 smtClean="0">
                <a:sym typeface="Wingdings" pitchFamily="2" charset="2"/>
              </a:rPr>
              <a:t>Demographic considerations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ym typeface="Wingdings" pitchFamily="2" charset="2"/>
              </a:rPr>
              <a:t>All generations, including YMs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ym typeface="Wingdings" pitchFamily="2" charset="2"/>
              </a:rPr>
              <a:t>Extroverts and introverts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ym typeface="Wingdings" pitchFamily="2" charset="2"/>
              </a:rPr>
              <a:t>Educational level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ym typeface="Wingdings" pitchFamily="2" charset="2"/>
              </a:rPr>
              <a:t>Geography</a:t>
            </a:r>
            <a:endParaRPr lang="en-US" altLang="en-US" sz="36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0127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14400" y="1447800"/>
            <a:ext cx="1905000" cy="304800"/>
          </a:xfrm>
          <a:prstGeom prst="rect">
            <a:avLst/>
          </a:prstGeom>
          <a:solidFill>
            <a:srgbClr val="4F80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14400" y="1600200"/>
            <a:ext cx="1676400" cy="4495800"/>
          </a:xfrm>
          <a:prstGeom prst="rect">
            <a:avLst/>
          </a:prstGeom>
          <a:gradFill flip="none" rotWithShape="1">
            <a:gsLst>
              <a:gs pos="0">
                <a:srgbClr val="CDCFD5"/>
              </a:gs>
              <a:gs pos="100000">
                <a:schemeClr val="bg1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85800" y="6019800"/>
            <a:ext cx="1905000" cy="304800"/>
          </a:xfrm>
          <a:prstGeom prst="rect">
            <a:avLst/>
          </a:prstGeom>
          <a:solidFill>
            <a:srgbClr val="35597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914400" y="1828240"/>
            <a:ext cx="80010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4000" b="1" dirty="0" smtClean="0"/>
              <a:t>AMC?  What’s that?</a:t>
            </a:r>
            <a:endParaRPr lang="en-US" altLang="en-US" sz="3200" dirty="0"/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/>
              <a:t> </a:t>
            </a:r>
            <a:r>
              <a:rPr lang="en-US" altLang="en-US" sz="3200" dirty="0" smtClean="0"/>
              <a:t>National voice of </a:t>
            </a:r>
            <a:r>
              <a:rPr lang="en-US" altLang="en-US" sz="3200" b="1" u="sng" dirty="0" smtClean="0"/>
              <a:t>A</a:t>
            </a:r>
            <a:r>
              <a:rPr lang="en-US" altLang="en-US" sz="3200" dirty="0" smtClean="0"/>
              <a:t>merican </a:t>
            </a:r>
            <a:r>
              <a:rPr lang="en-US" altLang="en-US" sz="3200" b="1" u="sng" dirty="0" smtClean="0"/>
              <a:t>M</a:t>
            </a:r>
            <a:r>
              <a:rPr lang="en-US" altLang="en-US" sz="3200" dirty="0" smtClean="0"/>
              <a:t>ensa </a:t>
            </a:r>
            <a:r>
              <a:rPr lang="en-US" altLang="en-US" sz="3200" b="1" u="sng" dirty="0" smtClean="0"/>
              <a:t>L</a:t>
            </a:r>
            <a:r>
              <a:rPr lang="en-US" altLang="en-US" sz="3200" dirty="0" smtClean="0"/>
              <a:t>td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/>
              <a:t> </a:t>
            </a:r>
            <a:r>
              <a:rPr lang="en-US" altLang="en-US" sz="3200" b="1" u="sng" dirty="0" smtClean="0"/>
              <a:t>C</a:t>
            </a:r>
            <a:r>
              <a:rPr lang="en-US" altLang="en-US" sz="3200" dirty="0" smtClean="0"/>
              <a:t>ommittee of Elected officers, RVCs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 smtClean="0"/>
              <a:t> Hires the </a:t>
            </a:r>
            <a:r>
              <a:rPr lang="en-US" altLang="en-US" sz="3200" b="1" u="sng" dirty="0" smtClean="0"/>
              <a:t>E</a:t>
            </a:r>
            <a:r>
              <a:rPr lang="en-US" altLang="en-US" sz="3200" dirty="0" smtClean="0"/>
              <a:t>xecutive </a:t>
            </a:r>
            <a:r>
              <a:rPr lang="en-US" altLang="en-US" sz="3200" b="1" u="sng" dirty="0" smtClean="0"/>
              <a:t>D</a:t>
            </a:r>
            <a:r>
              <a:rPr lang="en-US" altLang="en-US" sz="3200" dirty="0" smtClean="0"/>
              <a:t>irector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 smtClean="0"/>
              <a:t> Sets policy for the ED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 smtClean="0"/>
              <a:t> Fiduciaries for AML, all </a:t>
            </a:r>
            <a:r>
              <a:rPr lang="en-US" altLang="en-US" sz="3200" dirty="0" err="1" smtClean="0"/>
              <a:t>uninc’ed</a:t>
            </a:r>
            <a:r>
              <a:rPr lang="en-US" altLang="en-US" sz="3200" dirty="0" smtClean="0"/>
              <a:t> LGs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 smtClean="0"/>
              <a:t> Sponsors national events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 smtClean="0"/>
              <a:t> “Sets the rules” for LGs</a:t>
            </a:r>
            <a:endParaRPr lang="en-US" altLang="en-US" sz="36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14400" y="1447800"/>
            <a:ext cx="1905000" cy="304800"/>
          </a:xfrm>
          <a:prstGeom prst="rect">
            <a:avLst/>
          </a:prstGeom>
          <a:solidFill>
            <a:srgbClr val="4F80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14400" y="1600200"/>
            <a:ext cx="1676400" cy="4495800"/>
          </a:xfrm>
          <a:prstGeom prst="rect">
            <a:avLst/>
          </a:prstGeom>
          <a:gradFill flip="none" rotWithShape="1">
            <a:gsLst>
              <a:gs pos="0">
                <a:srgbClr val="CDCFD5"/>
              </a:gs>
              <a:gs pos="100000">
                <a:schemeClr val="bg1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85800" y="6019800"/>
            <a:ext cx="1905000" cy="304800"/>
          </a:xfrm>
          <a:prstGeom prst="rect">
            <a:avLst/>
          </a:prstGeom>
          <a:solidFill>
            <a:srgbClr val="35597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914400" y="1828800"/>
            <a:ext cx="7839582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/>
            <a:r>
              <a:rPr lang="en-US" altLang="en-US" sz="4000" b="1" u="sng" dirty="0" smtClean="0"/>
              <a:t>N</a:t>
            </a:r>
            <a:r>
              <a:rPr lang="en-US" altLang="en-US" sz="4000" b="1" dirty="0" smtClean="0"/>
              <a:t>ational </a:t>
            </a:r>
            <a:r>
              <a:rPr lang="en-US" altLang="en-US" sz="4000" b="1" u="sng" dirty="0" smtClean="0"/>
              <a:t>O</a:t>
            </a:r>
            <a:r>
              <a:rPr lang="en-US" altLang="en-US" sz="4000" b="1" dirty="0" smtClean="0"/>
              <a:t>ffice</a:t>
            </a:r>
            <a:endParaRPr lang="en-US" altLang="en-US" sz="3200" dirty="0">
              <a:sym typeface="Wingdings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 smtClean="0">
                <a:sym typeface="Wingdings" pitchFamily="2" charset="2"/>
              </a:rPr>
              <a:t>AML’s operational arm</a:t>
            </a:r>
            <a:endParaRPr lang="en-US" altLang="en-US" sz="3200" dirty="0">
              <a:sym typeface="Wingdings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 smtClean="0">
                <a:sym typeface="Wingdings" pitchFamily="2" charset="2"/>
              </a:rPr>
              <a:t>Maintains membership records</a:t>
            </a:r>
            <a:endParaRPr lang="en-US" altLang="en-US" sz="3200" dirty="0">
              <a:sym typeface="Wingdings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 smtClean="0">
                <a:sym typeface="Wingdings" pitchFamily="2" charset="2"/>
              </a:rPr>
              <a:t>Collects, distributes dues</a:t>
            </a:r>
            <a:endParaRPr lang="en-US" altLang="en-US" sz="3600" dirty="0">
              <a:sym typeface="Wingdings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 smtClean="0">
                <a:sym typeface="Wingdings" pitchFamily="2" charset="2"/>
              </a:rPr>
              <a:t>Publishes the </a:t>
            </a:r>
            <a:r>
              <a:rPr lang="en-US" altLang="en-US" sz="3200" i="1" dirty="0" smtClean="0">
                <a:sym typeface="Wingdings" pitchFamily="2" charset="2"/>
              </a:rPr>
              <a:t>Bulletin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 smtClean="0">
                <a:sym typeface="Wingdings" pitchFamily="2" charset="2"/>
              </a:rPr>
              <a:t>Supports IT functions for NO and LGs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 smtClean="0">
                <a:sym typeface="Wingdings" pitchFamily="2" charset="2"/>
              </a:rPr>
              <a:t>Implements national PR campaigns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 smtClean="0">
                <a:sym typeface="Wingdings" pitchFamily="2" charset="2"/>
              </a:rPr>
              <a:t>Manages licensed partnerships</a:t>
            </a:r>
          </a:p>
          <a:p>
            <a:pPr lvl="1">
              <a:buFont typeface="Wingdings" pitchFamily="2" charset="2"/>
              <a:buChar char="§"/>
            </a:pPr>
            <a:endParaRPr lang="en-US" altLang="en-US" sz="3600" dirty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14400" y="1447800"/>
            <a:ext cx="1905000" cy="304800"/>
          </a:xfrm>
          <a:prstGeom prst="rect">
            <a:avLst/>
          </a:prstGeom>
          <a:solidFill>
            <a:srgbClr val="4F80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14400" y="1600200"/>
            <a:ext cx="1676400" cy="4495800"/>
          </a:xfrm>
          <a:prstGeom prst="rect">
            <a:avLst/>
          </a:prstGeom>
          <a:gradFill flip="none" rotWithShape="1">
            <a:gsLst>
              <a:gs pos="0">
                <a:srgbClr val="CDCFD5"/>
              </a:gs>
              <a:gs pos="100000">
                <a:schemeClr val="bg1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85800" y="6019800"/>
            <a:ext cx="1905000" cy="304800"/>
          </a:xfrm>
          <a:prstGeom prst="rect">
            <a:avLst/>
          </a:prstGeom>
          <a:solidFill>
            <a:srgbClr val="35597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00200"/>
            <a:ext cx="6167437" cy="4726006"/>
          </a:xfrm>
          <a:prstGeom prst="rect">
            <a:avLst/>
          </a:prstGeom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914400" y="1828800"/>
            <a:ext cx="7719742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b="1" dirty="0" smtClean="0"/>
              <a:t>What’s a Region?</a:t>
            </a:r>
            <a:endParaRPr lang="en-US" altLang="en-US" sz="4000" b="1" dirty="0"/>
          </a:p>
          <a:p>
            <a:pPr lvl="1">
              <a:buFont typeface="Wingdings" pitchFamily="2" charset="2"/>
              <a:buChar char="§"/>
            </a:pPr>
            <a:r>
              <a:rPr lang="en-US" altLang="en-US" sz="3200" b="1" dirty="0"/>
              <a:t> </a:t>
            </a:r>
            <a:r>
              <a:rPr lang="en-US" altLang="en-US" sz="3200" dirty="0" smtClean="0"/>
              <a:t>A geographical portion of the US</a:t>
            </a:r>
            <a:endParaRPr lang="en-US" altLang="en-US" sz="3200" dirty="0"/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/>
              <a:t> </a:t>
            </a:r>
            <a:r>
              <a:rPr lang="en-US" altLang="en-US" sz="3200" dirty="0" smtClean="0"/>
              <a:t>An administrative unit within AML</a:t>
            </a:r>
            <a:endParaRPr lang="en-US" altLang="en-US" sz="3200" dirty="0"/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/>
              <a:t> </a:t>
            </a:r>
            <a:r>
              <a:rPr lang="en-US" altLang="en-US" sz="3200" dirty="0" smtClean="0"/>
              <a:t>Through the RVC, a vote on the AMC</a:t>
            </a:r>
            <a:endParaRPr lang="en-US" altLang="en-US" sz="3200" dirty="0"/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/>
              <a:t> Some </a:t>
            </a:r>
            <a:r>
              <a:rPr lang="en-US" altLang="en-US" sz="3200" dirty="0" smtClean="0"/>
              <a:t>sponsor Regional Gatherings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/>
              <a:t> </a:t>
            </a:r>
            <a:r>
              <a:rPr lang="en-US" altLang="en-US" sz="3200" dirty="0" smtClean="0"/>
              <a:t>Region 7 is an extreme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Largest land area, fewest people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Most challenged for face-to-face contacts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14400" y="1447800"/>
            <a:ext cx="1905000" cy="304800"/>
          </a:xfrm>
          <a:prstGeom prst="rect">
            <a:avLst/>
          </a:prstGeom>
          <a:solidFill>
            <a:srgbClr val="4F80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14400" y="1600200"/>
            <a:ext cx="1676400" cy="4495800"/>
          </a:xfrm>
          <a:prstGeom prst="rect">
            <a:avLst/>
          </a:prstGeom>
          <a:gradFill flip="none" rotWithShape="1">
            <a:gsLst>
              <a:gs pos="0">
                <a:srgbClr val="CDCFD5"/>
              </a:gs>
              <a:gs pos="100000">
                <a:schemeClr val="bg1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85800" y="6019800"/>
            <a:ext cx="1905000" cy="304800"/>
          </a:xfrm>
          <a:prstGeom prst="rect">
            <a:avLst/>
          </a:prstGeom>
          <a:solidFill>
            <a:srgbClr val="35597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914400" y="1828800"/>
            <a:ext cx="76962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/>
            <a:r>
              <a:rPr lang="en-US" altLang="en-US" sz="4000" b="1" dirty="0" smtClean="0"/>
              <a:t>MERF </a:t>
            </a:r>
            <a:r>
              <a:rPr lang="en-US" altLang="en-US" sz="3200" b="1" dirty="0" smtClean="0"/>
              <a:t>(aka “The Foundation”)</a:t>
            </a:r>
            <a:endParaRPr lang="en-US" altLang="en-US" sz="3200" b="1" dirty="0"/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 smtClean="0">
                <a:sym typeface="Wingdings" pitchFamily="2" charset="2"/>
              </a:rPr>
              <a:t>AML’s charitable arm</a:t>
            </a:r>
            <a:endParaRPr lang="en-US" altLang="en-US" sz="3200" dirty="0">
              <a:sym typeface="Wingdings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 smtClean="0">
                <a:sym typeface="Wingdings" pitchFamily="2" charset="2"/>
              </a:rPr>
              <a:t>AML is 501(c)(4), </a:t>
            </a:r>
            <a:r>
              <a:rPr lang="en-US" altLang="en-US" sz="3200" i="1" dirty="0" smtClean="0">
                <a:sym typeface="Wingdings" pitchFamily="2" charset="2"/>
              </a:rPr>
              <a:t>not</a:t>
            </a:r>
            <a:r>
              <a:rPr lang="en-US" altLang="en-US" sz="3200" dirty="0" smtClean="0">
                <a:sym typeface="Wingdings" pitchFamily="2" charset="2"/>
              </a:rPr>
              <a:t> tax-deductible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 smtClean="0">
                <a:sym typeface="Wingdings" pitchFamily="2" charset="2"/>
              </a:rPr>
              <a:t>MERF </a:t>
            </a:r>
            <a:r>
              <a:rPr lang="en-US" altLang="en-US" sz="3200" dirty="0">
                <a:sym typeface="Wingdings" pitchFamily="2" charset="2"/>
              </a:rPr>
              <a:t>is 501(c</a:t>
            </a:r>
            <a:r>
              <a:rPr lang="en-US" altLang="en-US" sz="3200" dirty="0" smtClean="0">
                <a:sym typeface="Wingdings" pitchFamily="2" charset="2"/>
              </a:rPr>
              <a:t>)(3)</a:t>
            </a:r>
            <a:endParaRPr lang="en-US" altLang="en-US" sz="3200" dirty="0">
              <a:sym typeface="Wingdings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 smtClean="0">
                <a:sym typeface="Wingdings" pitchFamily="2" charset="2"/>
              </a:rPr>
              <a:t>Supports scholarship programs, etc.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200" dirty="0" smtClean="0">
                <a:sym typeface="Wingdings" pitchFamily="2" charset="2"/>
              </a:rPr>
              <a:t>Supported by </a:t>
            </a:r>
            <a:r>
              <a:rPr lang="en-US" altLang="en-US" sz="3200" dirty="0" err="1" smtClean="0">
                <a:sym typeface="Wingdings" pitchFamily="2" charset="2"/>
              </a:rPr>
              <a:t>CultureQuest</a:t>
            </a:r>
            <a:r>
              <a:rPr lang="en-US" altLang="en-US" sz="3200" baseline="30000" dirty="0" smtClean="0">
                <a:sym typeface="Wingdings" pitchFamily="2" charset="2"/>
              </a:rPr>
              <a:t>® </a:t>
            </a:r>
            <a:r>
              <a:rPr lang="en-US" altLang="en-US" sz="3200" dirty="0" smtClean="0">
                <a:sym typeface="Wingdings" pitchFamily="2" charset="2"/>
              </a:rPr>
              <a:t>entry fees, donations, activities at the AG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400" dirty="0" smtClean="0">
                <a:sym typeface="Wingdings" pitchFamily="2" charset="2"/>
                <a:hlinkClick r:id="rId3"/>
              </a:rPr>
              <a:t>www.youtube.com/watch?v=2kl3uqK_cQM</a:t>
            </a:r>
            <a:endParaRPr lang="en-US" altLang="en-US" sz="2400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16801</TotalTime>
  <Words>1216</Words>
  <Application>Microsoft Office PowerPoint</Application>
  <PresentationFormat>On-screen Show (4:3)</PresentationFormat>
  <Paragraphs>295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American Mensa,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Howard Prince</dc:creator>
  <cp:lastModifiedBy>Rich</cp:lastModifiedBy>
  <cp:revision>141</cp:revision>
  <cp:lastPrinted>2018-07-18T13:53:26Z</cp:lastPrinted>
  <dcterms:created xsi:type="dcterms:W3CDTF">2005-01-08T00:21:25Z</dcterms:created>
  <dcterms:modified xsi:type="dcterms:W3CDTF">2018-07-18T13:53:29Z</dcterms:modified>
</cp:coreProperties>
</file>